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50"/>
  </p:notesMasterIdLst>
  <p:handoutMasterIdLst>
    <p:handoutMasterId r:id="rId51"/>
  </p:handoutMasterIdLst>
  <p:sldIdLst>
    <p:sldId id="640" r:id="rId2"/>
    <p:sldId id="649" r:id="rId3"/>
    <p:sldId id="641" r:id="rId4"/>
    <p:sldId id="700" r:id="rId5"/>
    <p:sldId id="701" r:id="rId6"/>
    <p:sldId id="643" r:id="rId7"/>
    <p:sldId id="644" r:id="rId8"/>
    <p:sldId id="646" r:id="rId9"/>
    <p:sldId id="647" r:id="rId10"/>
    <p:sldId id="650" r:id="rId11"/>
    <p:sldId id="664" r:id="rId12"/>
    <p:sldId id="663" r:id="rId13"/>
    <p:sldId id="665" r:id="rId14"/>
    <p:sldId id="666" r:id="rId15"/>
    <p:sldId id="667" r:id="rId16"/>
    <p:sldId id="669" r:id="rId17"/>
    <p:sldId id="670" r:id="rId18"/>
    <p:sldId id="668" r:id="rId19"/>
    <p:sldId id="671" r:id="rId20"/>
    <p:sldId id="673" r:id="rId21"/>
    <p:sldId id="652" r:id="rId22"/>
    <p:sldId id="674" r:id="rId23"/>
    <p:sldId id="675" r:id="rId24"/>
    <p:sldId id="676" r:id="rId25"/>
    <p:sldId id="677" r:id="rId26"/>
    <p:sldId id="683" r:id="rId27"/>
    <p:sldId id="684" r:id="rId28"/>
    <p:sldId id="678" r:id="rId29"/>
    <p:sldId id="680" r:id="rId30"/>
    <p:sldId id="679" r:id="rId31"/>
    <p:sldId id="681" r:id="rId32"/>
    <p:sldId id="682" r:id="rId33"/>
    <p:sldId id="685" r:id="rId34"/>
    <p:sldId id="686" r:id="rId35"/>
    <p:sldId id="688" r:id="rId36"/>
    <p:sldId id="689" r:id="rId37"/>
    <p:sldId id="687" r:id="rId38"/>
    <p:sldId id="692" r:id="rId39"/>
    <p:sldId id="651" r:id="rId40"/>
    <p:sldId id="693" r:id="rId41"/>
    <p:sldId id="654" r:id="rId42"/>
    <p:sldId id="694" r:id="rId43"/>
    <p:sldId id="695" r:id="rId44"/>
    <p:sldId id="696" r:id="rId45"/>
    <p:sldId id="697" r:id="rId46"/>
    <p:sldId id="698" r:id="rId47"/>
    <p:sldId id="699" r:id="rId48"/>
    <p:sldId id="702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Nardello" initials="MN" lastIdx="1" clrIdx="0">
    <p:extLst>
      <p:ext uri="{19B8F6BF-5375-455C-9EA6-DF929625EA0E}">
        <p15:presenceInfo xmlns="" xmlns:p15="http://schemas.microsoft.com/office/powerpoint/2012/main" userId="Matteo Nardel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-660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="" xmlns:a16="http://schemas.microsoft.com/office/drawing/2014/main" id="{90D15456-5C75-4BBD-8925-7BB62D6E48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="" xmlns:a16="http://schemas.microsoft.com/office/drawing/2014/main" id="{535BD718-BE66-4384-B53A-4950C6B007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26464-4AC4-463A-A663-ED6A612A1886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="" xmlns:a16="http://schemas.microsoft.com/office/drawing/2014/main" id="{D80B5F83-1E64-4D2F-9334-667DD4D4F2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="" xmlns:a16="http://schemas.microsoft.com/office/drawing/2014/main" id="{7A340D8B-22E2-44F3-9292-75E3F84B19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99A67-9C12-4A55-813C-DA2A1916E4E4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47309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1F956-E227-4118-8401-4566C1C75F6F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35FE7-EB68-44EA-A736-820A2C89F0C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41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8423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8423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5709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03966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1813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0643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243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470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35FE7-EB68-44EA-A736-820A2C89F0C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687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5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4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4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8982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6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1773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3" y="449795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506796"/>
            <a:ext cx="1503123" cy="388730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5" y="506796"/>
            <a:ext cx="5922209" cy="3887305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4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5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4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559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9084" y="4740318"/>
            <a:ext cx="2133599" cy="273844"/>
          </a:xfrm>
        </p:spPr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0512" y="4737074"/>
            <a:ext cx="518790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13345" y="4740318"/>
            <a:ext cx="789383" cy="273844"/>
          </a:xfrm>
        </p:spPr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30514" y="454917"/>
            <a:ext cx="8475027" cy="5633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5"/>
            <a:ext cx="8272212" cy="381011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71995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7" y="1635374"/>
            <a:ext cx="8272211" cy="275872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="" xmlns:a16="http://schemas.microsoft.com/office/drawing/2014/main" id="{D544BB2A-FE56-4D25-BF89-58ECBDBD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99084" y="4740318"/>
            <a:ext cx="2133599" cy="273844"/>
          </a:xfrm>
        </p:spPr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="" xmlns:a16="http://schemas.microsoft.com/office/drawing/2014/main" id="{804F174B-0A99-44BE-BFC5-AD181D77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512" y="4737074"/>
            <a:ext cx="518790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="" xmlns:a16="http://schemas.microsoft.com/office/drawing/2014/main" id="{EB03A2BB-3E0D-478A-8DF4-FDF172E3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13345" y="4740318"/>
            <a:ext cx="789383" cy="273844"/>
          </a:xfrm>
        </p:spPr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58E51C4-AAF2-41C7-BE1D-A6B7854381AF}"/>
              </a:ext>
            </a:extLst>
          </p:cNvPr>
          <p:cNvSpPr>
            <a:spLocks noChangeAspect="1"/>
          </p:cNvSpPr>
          <p:nvPr/>
        </p:nvSpPr>
        <p:spPr>
          <a:xfrm>
            <a:off x="330514" y="454917"/>
            <a:ext cx="8475027" cy="5633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FFC5E746-748E-4F21-9B61-7C9C3010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21" y="547245"/>
            <a:ext cx="8272212" cy="381011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462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5" y="3856482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7" y="2282934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7" y="3406064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658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9" y="454917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to Machine </a:t>
            </a:r>
            <a:r>
              <a:rPr lang="it-IT" dirty="0" err="1"/>
              <a:t>learning</a:t>
            </a:r>
            <a:r>
              <a:rPr lang="it-IT" dirty="0"/>
              <a:t> with </a:t>
            </a:r>
            <a:r>
              <a:rPr lang="it-IT" dirty="0" err="1"/>
              <a:t>tensorflow</a:t>
            </a:r>
            <a:r>
              <a:rPr lang="it-IT" dirty="0"/>
              <a:t> </a:t>
            </a:r>
            <a:r>
              <a:rPr lang="it-IT" dirty="0" err="1"/>
              <a:t>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4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4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6106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9" y="454917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8" y="2194541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4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4" y="2194541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5694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144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1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3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8027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5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6" y="3945097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407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4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3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6" y="4467104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0EF0CB01-1E0B-4701-A1CF-D24A888E9B9D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7" y="4467104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749674F2-5549-4429-B1F8-7F463D1F6520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3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140072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BfbaYt5Bvy6v2NRF1YHlKbplc5kHMwEZ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BfbaYt5Bvy6v2NRF1YHlKbplc5kHMwEZ?usp=sharin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xmlns="" id="{2CE53A34-F741-4BE2-B95E-4F3B2F2BCAE7}"/>
              </a:ext>
            </a:extLst>
          </p:cNvPr>
          <p:cNvSpPr txBox="1">
            <a:spLocks/>
          </p:cNvSpPr>
          <p:nvPr/>
        </p:nvSpPr>
        <p:spPr>
          <a:xfrm>
            <a:off x="446285" y="786642"/>
            <a:ext cx="8272211" cy="11231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Lab 06</a:t>
            </a:r>
            <a:b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IKS01A2 MODULE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Immagine 10" descr="Unitn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9817" y="2367740"/>
            <a:ext cx="1718056" cy="676461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xmlns="" id="{F1D385DB-3EBF-4AD2-9583-02915BC427E6}"/>
              </a:ext>
            </a:extLst>
          </p:cNvPr>
          <p:cNvSpPr txBox="1">
            <a:spLocks/>
          </p:cNvSpPr>
          <p:nvPr/>
        </p:nvSpPr>
        <p:spPr>
          <a:xfrm>
            <a:off x="3224565" y="3878519"/>
            <a:ext cx="2766068" cy="93067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none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225"/>
              </a:spcAft>
            </a:pPr>
            <a:r>
              <a:rPr lang="en-US" sz="1200" b="1" dirty="0">
                <a:solidFill>
                  <a:schemeClr val="bg1"/>
                </a:solidFill>
              </a:rPr>
              <a:t>Prof. Davide Brunelli</a:t>
            </a:r>
          </a:p>
          <a:p>
            <a:pPr algn="ctr">
              <a:spcBef>
                <a:spcPts val="0"/>
              </a:spcBef>
              <a:spcAft>
                <a:spcPts val="225"/>
              </a:spcAft>
            </a:pPr>
            <a:r>
              <a:rPr lang="en-US" sz="1100" dirty="0">
                <a:solidFill>
                  <a:schemeClr val="bg1"/>
                </a:solidFill>
              </a:rPr>
              <a:t>Dept. of Industrial Engineering – DII</a:t>
            </a:r>
          </a:p>
          <a:p>
            <a:pPr algn="ctr">
              <a:spcBef>
                <a:spcPts val="0"/>
              </a:spcBef>
              <a:spcAft>
                <a:spcPts val="225"/>
              </a:spcAft>
            </a:pPr>
            <a:r>
              <a:rPr lang="en-US" sz="1100" dirty="0">
                <a:solidFill>
                  <a:schemeClr val="bg1"/>
                </a:solidFill>
              </a:rPr>
              <a:t>University of Trento, Italy </a:t>
            </a:r>
          </a:p>
          <a:p>
            <a:pPr algn="ctr">
              <a:spcBef>
                <a:spcPts val="0"/>
              </a:spcBef>
              <a:spcAft>
                <a:spcPts val="225"/>
              </a:spcAft>
            </a:pPr>
            <a:r>
              <a:rPr lang="en-US" sz="1100" b="1" i="1" dirty="0">
                <a:solidFill>
                  <a:schemeClr val="bg1"/>
                </a:solidFill>
              </a:rPr>
              <a:t>davide.brunelli@unitn.it</a:t>
            </a:r>
          </a:p>
        </p:txBody>
      </p:sp>
    </p:spTree>
    <p:extLst>
      <p:ext uri="{BB962C8B-B14F-4D97-AF65-F5344CB8AC3E}">
        <p14:creationId xmlns="" xmlns:p14="http://schemas.microsoft.com/office/powerpoint/2010/main" val="283594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="" xmlns:a16="http://schemas.microsoft.com/office/drawing/2014/main" id="{025014C0-55ED-4E93-9E18-9A81FB8C4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2825"/>
            <a:ext cx="8270875" cy="11239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ADC</a:t>
            </a:r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409074" y="2199214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X-cube-mems1</a:t>
            </a:r>
            <a:endParaRPr kumimoji="0" lang="it-IT" sz="24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03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X-CUBE-MEM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27" y="1237209"/>
            <a:ext cx="3893988" cy="3562586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11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43710" y="1228802"/>
            <a:ext cx="4552545" cy="341698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40000"/>
              </a:lnSpc>
              <a:buNone/>
            </a:pPr>
            <a:r>
              <a:rPr lang="en-US" sz="1400" dirty="0" smtClean="0"/>
              <a:t>The X-CUBE-MEMS1 software package is an expansion for</a:t>
            </a:r>
          </a:p>
          <a:p>
            <a:pPr>
              <a:lnSpc>
                <a:spcPct val="40000"/>
              </a:lnSpc>
              <a:buNone/>
            </a:pPr>
            <a:r>
              <a:rPr lang="en-US" sz="1400" dirty="0" smtClean="0"/>
              <a:t>STM32Cube, associated with the X-NUCLEO-IKS01A2</a:t>
            </a:r>
          </a:p>
          <a:p>
            <a:pPr>
              <a:lnSpc>
                <a:spcPct val="40000"/>
              </a:lnSpc>
              <a:buNone/>
            </a:pPr>
            <a:r>
              <a:rPr lang="en-US" sz="1400" dirty="0" smtClean="0"/>
              <a:t>expansion board. </a:t>
            </a:r>
            <a:endParaRPr lang="it-IT" sz="1400" dirty="0" smtClean="0"/>
          </a:p>
          <a:p>
            <a:r>
              <a:rPr lang="en-US" sz="1400" dirty="0" smtClean="0"/>
              <a:t>Complete middleware to build applications using temperature and humidity sensors (HTS221), pressure sensor (LPS22HB) and motion sensors (LSM303AGR and LSM6DSL)</a:t>
            </a:r>
          </a:p>
          <a:p>
            <a:r>
              <a:rPr lang="en-US" sz="1400" dirty="0" smtClean="0"/>
              <a:t>Sample application to transmit real-time sensor data to a PC</a:t>
            </a:r>
          </a:p>
          <a:p>
            <a:r>
              <a:rPr lang="en-US" sz="1400" dirty="0" smtClean="0"/>
              <a:t>PC-based application (Windows®) to log sensor data</a:t>
            </a:r>
          </a:p>
          <a:p>
            <a:r>
              <a:rPr lang="en-US" sz="1400" dirty="0" smtClean="0"/>
              <a:t>Low-power optimization (suitable for the STM32L0 MCU family)</a:t>
            </a:r>
          </a:p>
          <a:p>
            <a:r>
              <a:rPr lang="it-IT" sz="1400" dirty="0" smtClean="0"/>
              <a:t>Free, </a:t>
            </a:r>
            <a:r>
              <a:rPr lang="it-IT" sz="1400" dirty="0" err="1" smtClean="0"/>
              <a:t>user-friendly</a:t>
            </a:r>
            <a:r>
              <a:rPr lang="it-IT" sz="1400" dirty="0" smtClean="0"/>
              <a:t> </a:t>
            </a:r>
            <a:r>
              <a:rPr lang="it-IT" sz="1400" dirty="0" err="1" smtClean="0"/>
              <a:t>license</a:t>
            </a:r>
            <a:r>
              <a:rPr lang="it-IT" sz="1400" dirty="0" smtClean="0"/>
              <a:t> </a:t>
            </a:r>
            <a:r>
              <a:rPr lang="it-IT" sz="1400" dirty="0" err="1" smtClean="0"/>
              <a:t>terms</a:t>
            </a:r>
            <a:endParaRPr lang="it-IT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pdate_CubeMX_0.PNG"/>
          <p:cNvPicPr>
            <a:picLocks noChangeAspect="1"/>
          </p:cNvPicPr>
          <p:nvPr/>
        </p:nvPicPr>
        <p:blipFill>
          <a:blip r:embed="rId3"/>
          <a:srcRect l="540"/>
          <a:stretch>
            <a:fillRect/>
          </a:stretch>
        </p:blipFill>
        <p:spPr>
          <a:xfrm>
            <a:off x="2153055" y="1095982"/>
            <a:ext cx="5175574" cy="390403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X-cube-mems1 - </a:t>
            </a:r>
            <a:r>
              <a:rPr lang="it-IT" sz="3600" dirty="0" err="1" smtClean="0"/>
              <a:t>installation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12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836595" y="2418944"/>
            <a:ext cx="1173804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pdate_CubeMX_0.PNG"/>
          <p:cNvPicPr>
            <a:picLocks noChangeAspect="1"/>
          </p:cNvPicPr>
          <p:nvPr/>
        </p:nvPicPr>
        <p:blipFill>
          <a:blip r:embed="rId3"/>
          <a:srcRect l="540"/>
          <a:stretch>
            <a:fillRect/>
          </a:stretch>
        </p:blipFill>
        <p:spPr>
          <a:xfrm>
            <a:off x="2153055" y="1095982"/>
            <a:ext cx="5175574" cy="390403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X-cube-mems1 - </a:t>
            </a:r>
            <a:r>
              <a:rPr lang="it-IT" sz="3600" dirty="0" err="1" smtClean="0"/>
              <a:t>installation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13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836595" y="2418944"/>
            <a:ext cx="1173804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 descr="Update_CubeMX.PNG"/>
          <p:cNvPicPr>
            <a:picLocks noChangeAspect="1"/>
          </p:cNvPicPr>
          <p:nvPr/>
        </p:nvPicPr>
        <p:blipFill>
          <a:blip r:embed="rId4"/>
          <a:srcRect l="10513" t="11221" r="10803" b="11742"/>
          <a:stretch>
            <a:fillRect/>
          </a:stretch>
        </p:blipFill>
        <p:spPr>
          <a:xfrm>
            <a:off x="2088204" y="1047441"/>
            <a:ext cx="5207540" cy="3913662"/>
          </a:xfrm>
          <a:prstGeom prst="rect">
            <a:avLst/>
          </a:prstGeom>
        </p:spPr>
      </p:pic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463701" y="4250987"/>
            <a:ext cx="729576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X-cube-mems1 - </a:t>
            </a:r>
            <a:r>
              <a:rPr lang="it-IT" sz="3600" dirty="0" err="1" smtClean="0"/>
              <a:t>installation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14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836595" y="2418944"/>
            <a:ext cx="1173804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463701" y="4250987"/>
            <a:ext cx="729576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 descr="Update_CubeMX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16" y="1052937"/>
            <a:ext cx="4991606" cy="3993285"/>
          </a:xfrm>
          <a:prstGeom prst="rect">
            <a:avLst/>
          </a:prstGeom>
        </p:spPr>
      </p:pic>
      <p:sp>
        <p:nvSpPr>
          <p:cNvPr id="14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651113" y="2140084"/>
            <a:ext cx="1536971" cy="16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428017" y="2091321"/>
            <a:ext cx="3203643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sz="1600" dirty="0" smtClean="0"/>
              <a:t>Once </a:t>
            </a:r>
            <a:r>
              <a:rPr lang="it-IT" sz="1600" dirty="0" err="1" smtClean="0"/>
              <a:t>updated</a:t>
            </a:r>
            <a:r>
              <a:rPr lang="it-IT" sz="1600" dirty="0" smtClean="0"/>
              <a:t>, </a:t>
            </a:r>
            <a:r>
              <a:rPr lang="it-IT" sz="1600" dirty="0" err="1" smtClean="0"/>
              <a:t>close</a:t>
            </a:r>
            <a:r>
              <a:rPr lang="it-IT" sz="1600" dirty="0" smtClean="0"/>
              <a:t> </a:t>
            </a:r>
            <a:r>
              <a:rPr lang="it-IT" sz="1600" dirty="0" err="1" smtClean="0"/>
              <a:t>it</a:t>
            </a:r>
            <a:r>
              <a:rPr lang="it-IT" sz="1600" dirty="0" smtClean="0"/>
              <a:t> and re</a:t>
            </a:r>
          </a:p>
          <a:p>
            <a:pPr>
              <a:buNone/>
            </a:pPr>
            <a:r>
              <a:rPr lang="it-IT" sz="1600" dirty="0" smtClean="0"/>
              <a:t>open </a:t>
            </a:r>
            <a:r>
              <a:rPr lang="it-IT" sz="1600" dirty="0" err="1" smtClean="0"/>
              <a:t>it</a:t>
            </a:r>
            <a:r>
              <a:rPr lang="it-IT" sz="1600" dirty="0" smtClean="0"/>
              <a:t> </a:t>
            </a:r>
            <a:r>
              <a:rPr lang="it-IT" sz="1600" dirty="0" err="1" smtClean="0"/>
              <a:t>as</a:t>
            </a:r>
            <a:r>
              <a:rPr lang="it-IT" sz="1600" dirty="0" smtClean="0"/>
              <a:t> </a:t>
            </a:r>
            <a:r>
              <a:rPr lang="it-IT" sz="1600" dirty="0" err="1" smtClean="0"/>
              <a:t>an</a:t>
            </a:r>
            <a:r>
              <a:rPr lang="it-IT" sz="1600" dirty="0" smtClean="0"/>
              <a:t> </a:t>
            </a:r>
            <a:r>
              <a:rPr lang="it-IT" sz="1600" dirty="0" err="1" smtClean="0"/>
              <a:t>administrator</a:t>
            </a:r>
            <a:endParaRPr lang="it-IT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pdate_CubeMX_0.PNG"/>
          <p:cNvPicPr>
            <a:picLocks noChangeAspect="1"/>
          </p:cNvPicPr>
          <p:nvPr/>
        </p:nvPicPr>
        <p:blipFill>
          <a:blip r:embed="rId3"/>
          <a:srcRect l="540"/>
          <a:stretch>
            <a:fillRect/>
          </a:stretch>
        </p:blipFill>
        <p:spPr>
          <a:xfrm>
            <a:off x="2153055" y="1095982"/>
            <a:ext cx="5175574" cy="390403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X-cube-mems1 - </a:t>
            </a:r>
            <a:r>
              <a:rPr lang="it-IT" sz="3600" dirty="0" err="1" smtClean="0"/>
              <a:t>installation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15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836595" y="2418944"/>
            <a:ext cx="1173804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 descr="Update_CubeMX.PNG"/>
          <p:cNvPicPr>
            <a:picLocks noChangeAspect="1"/>
          </p:cNvPicPr>
          <p:nvPr/>
        </p:nvPicPr>
        <p:blipFill>
          <a:blip r:embed="rId4"/>
          <a:srcRect l="10513" t="11221" r="10803" b="11742"/>
          <a:stretch>
            <a:fillRect/>
          </a:stretch>
        </p:blipFill>
        <p:spPr>
          <a:xfrm>
            <a:off x="2088204" y="1047441"/>
            <a:ext cx="5207540" cy="3913662"/>
          </a:xfrm>
          <a:prstGeom prst="rect">
            <a:avLst/>
          </a:prstGeom>
        </p:spPr>
      </p:pic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463701" y="4250987"/>
            <a:ext cx="729576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 descr="Update_CubeMX__3_install_or_remove_embedded_software_packages.PNG"/>
          <p:cNvPicPr>
            <a:picLocks noChangeAspect="1"/>
          </p:cNvPicPr>
          <p:nvPr/>
        </p:nvPicPr>
        <p:blipFill>
          <a:blip r:embed="rId5"/>
          <a:srcRect l="4269" t="10087" r="10843" b="11742"/>
          <a:stretch>
            <a:fillRect/>
          </a:stretch>
        </p:blipFill>
        <p:spPr>
          <a:xfrm>
            <a:off x="1815830" y="1066690"/>
            <a:ext cx="5395608" cy="3810110"/>
          </a:xfrm>
          <a:prstGeom prst="rect">
            <a:avLst/>
          </a:prstGeom>
        </p:spPr>
      </p:pic>
      <p:sp>
        <p:nvSpPr>
          <p:cNvPr id="14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791200" y="2840476"/>
            <a:ext cx="1173806" cy="207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946188" y="3699752"/>
            <a:ext cx="658238" cy="2075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X-cube-mems1 - </a:t>
            </a:r>
            <a:r>
              <a:rPr lang="it-IT" sz="3600" dirty="0" err="1" smtClean="0"/>
              <a:t>installation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16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836595" y="2418944"/>
            <a:ext cx="1173804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463701" y="4250987"/>
            <a:ext cx="729576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 descr="Update_CubeMX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16" y="1052937"/>
            <a:ext cx="4991606" cy="3993285"/>
          </a:xfrm>
          <a:prstGeom prst="rect">
            <a:avLst/>
          </a:prstGeom>
        </p:spPr>
      </p:pic>
      <p:sp>
        <p:nvSpPr>
          <p:cNvPr id="14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651113" y="2140084"/>
            <a:ext cx="1536971" cy="16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428017" y="2091321"/>
            <a:ext cx="3203643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t-IT" sz="1600" dirty="0" smtClean="0"/>
              <a:t>Once </a:t>
            </a:r>
            <a:r>
              <a:rPr lang="it-IT" sz="1600" dirty="0" err="1" smtClean="0"/>
              <a:t>updated</a:t>
            </a:r>
            <a:r>
              <a:rPr lang="it-IT" sz="1600" dirty="0" smtClean="0"/>
              <a:t>, </a:t>
            </a:r>
            <a:r>
              <a:rPr lang="it-IT" sz="1600" dirty="0" err="1" smtClean="0"/>
              <a:t>close</a:t>
            </a:r>
            <a:r>
              <a:rPr lang="it-IT" sz="1600" dirty="0" smtClean="0"/>
              <a:t> </a:t>
            </a:r>
            <a:r>
              <a:rPr lang="it-IT" sz="1600" dirty="0" err="1" smtClean="0"/>
              <a:t>it</a:t>
            </a:r>
            <a:r>
              <a:rPr lang="it-IT" sz="1600" dirty="0" smtClean="0"/>
              <a:t> and re</a:t>
            </a:r>
          </a:p>
          <a:p>
            <a:pPr>
              <a:buNone/>
            </a:pPr>
            <a:r>
              <a:rPr lang="it-IT" sz="1600" dirty="0" smtClean="0"/>
              <a:t>open </a:t>
            </a:r>
            <a:r>
              <a:rPr lang="it-IT" sz="1600" dirty="0" err="1" smtClean="0"/>
              <a:t>it</a:t>
            </a:r>
            <a:r>
              <a:rPr lang="it-IT" sz="1600" dirty="0" smtClean="0"/>
              <a:t> </a:t>
            </a:r>
            <a:r>
              <a:rPr lang="it-IT" sz="1600" dirty="0" err="1" smtClean="0"/>
              <a:t>as</a:t>
            </a:r>
            <a:r>
              <a:rPr lang="it-IT" sz="1600" dirty="0" smtClean="0"/>
              <a:t> </a:t>
            </a:r>
            <a:r>
              <a:rPr lang="it-IT" sz="1600" dirty="0" err="1" smtClean="0"/>
              <a:t>an</a:t>
            </a:r>
            <a:r>
              <a:rPr lang="it-IT" sz="1600" dirty="0" smtClean="0"/>
              <a:t> </a:t>
            </a:r>
            <a:r>
              <a:rPr lang="it-IT" sz="1600" dirty="0" err="1" smtClean="0"/>
              <a:t>administrator</a:t>
            </a:r>
            <a:endParaRPr lang="it-IT" sz="1600" dirty="0" smtClean="0"/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– </a:t>
            </a:r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17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69651" y="1222317"/>
            <a:ext cx="8352817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  <a:buNone/>
            </a:pPr>
            <a:r>
              <a:rPr lang="en-US" sz="1400" dirty="0" err="1" smtClean="0"/>
              <a:t>Unicleo</a:t>
            </a:r>
            <a:r>
              <a:rPr lang="en-US" sz="1400" dirty="0" smtClean="0"/>
              <a:t>-GUI is a graphical user interface (GUI) for the X-CUBE-MEMS1 software expansions and STM32 </a:t>
            </a:r>
            <a:r>
              <a:rPr lang="en-US" sz="1400" dirty="0" err="1" smtClean="0"/>
              <a:t>Nucleo</a:t>
            </a:r>
            <a:endParaRPr lang="en-US" sz="1400" dirty="0" smtClean="0"/>
          </a:p>
          <a:p>
            <a:pPr>
              <a:lnSpc>
                <a:spcPct val="60000"/>
              </a:lnSpc>
              <a:buNone/>
            </a:pPr>
            <a:r>
              <a:rPr lang="en-US" sz="1400" dirty="0" smtClean="0"/>
              <a:t>expansion boards like the X-NUCLEO-IKS01A1.</a:t>
            </a:r>
          </a:p>
          <a:p>
            <a:pPr>
              <a:lnSpc>
                <a:spcPct val="60000"/>
              </a:lnSpc>
              <a:buNone/>
            </a:pPr>
            <a:r>
              <a:rPr lang="en-US" sz="1400" dirty="0" smtClean="0"/>
              <a:t>The main objective of this application is to demonstrate the functionality of the embedded ST sensors and</a:t>
            </a:r>
          </a:p>
          <a:p>
            <a:pPr>
              <a:lnSpc>
                <a:spcPct val="60000"/>
              </a:lnSpc>
              <a:buNone/>
            </a:pPr>
            <a:r>
              <a:rPr lang="en-US" sz="1400" dirty="0" smtClean="0"/>
              <a:t>algorithms.</a:t>
            </a:r>
            <a:endParaRPr lang="it-IT" sz="1400" dirty="0" smtClean="0"/>
          </a:p>
        </p:txBody>
      </p:sp>
      <p:pic>
        <p:nvPicPr>
          <p:cNvPr id="11" name="Immagine 10" descr="Unicle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78" y="2071067"/>
            <a:ext cx="4544843" cy="25637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 descr="Unicleo_Installation.PNG"/>
          <p:cNvPicPr>
            <a:picLocks noChangeAspect="1"/>
          </p:cNvPicPr>
          <p:nvPr/>
        </p:nvPicPr>
        <p:blipFill>
          <a:blip r:embed="rId3"/>
          <a:srcRect l="1594" t="3094" r="2218" b="3861"/>
          <a:stretch>
            <a:fillRect/>
          </a:stretch>
        </p:blipFill>
        <p:spPr>
          <a:xfrm>
            <a:off x="5220511" y="1355387"/>
            <a:ext cx="3521413" cy="272374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– </a:t>
            </a:r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18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434517" y="2756170"/>
            <a:ext cx="1322963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479898" y="1955134"/>
            <a:ext cx="4636851" cy="160519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Install</a:t>
            </a:r>
            <a:r>
              <a:rPr lang="it-IT" sz="1400" dirty="0" smtClean="0"/>
              <a:t> </a:t>
            </a:r>
            <a:r>
              <a:rPr lang="it-IT" sz="1400" dirty="0" err="1" smtClean="0"/>
              <a:t>it</a:t>
            </a:r>
            <a:r>
              <a:rPr lang="it-IT" sz="1400" dirty="0" smtClean="0"/>
              <a:t> </a:t>
            </a:r>
            <a:r>
              <a:rPr lang="it-IT" sz="1400" dirty="0" err="1" smtClean="0"/>
              <a:t>by</a:t>
            </a:r>
            <a:r>
              <a:rPr lang="it-IT" sz="1400" dirty="0" smtClean="0"/>
              <a:t> </a:t>
            </a:r>
            <a:r>
              <a:rPr lang="it-IT" sz="1400" dirty="0" err="1" smtClean="0"/>
              <a:t>unzipping</a:t>
            </a:r>
            <a:r>
              <a:rPr lang="it-IT" sz="1400" dirty="0" smtClean="0"/>
              <a:t> the </a:t>
            </a:r>
            <a:r>
              <a:rPr lang="it-IT" sz="1400" b="1" dirty="0" smtClean="0"/>
              <a:t>en.Setup_Unicleo.zip</a:t>
            </a:r>
            <a:r>
              <a:rPr lang="it-IT" sz="1400" dirty="0" smtClean="0"/>
              <a:t> </a:t>
            </a:r>
            <a:r>
              <a:rPr lang="it-IT" sz="1400" dirty="0" err="1" smtClean="0"/>
              <a:t>archive</a:t>
            </a:r>
            <a:endParaRPr lang="it-IT" sz="1400" dirty="0" smtClean="0"/>
          </a:p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and </a:t>
            </a:r>
            <a:r>
              <a:rPr lang="it-IT" sz="1400" b="1" dirty="0" err="1" smtClean="0"/>
              <a:t>run</a:t>
            </a:r>
            <a:r>
              <a:rPr lang="it-IT" sz="1400" b="1" dirty="0" smtClean="0"/>
              <a:t> the </a:t>
            </a:r>
            <a:r>
              <a:rPr lang="it-IT" sz="1400" b="1" dirty="0" err="1" smtClean="0"/>
              <a:t>executable</a:t>
            </a:r>
            <a:r>
              <a:rPr lang="it-IT" sz="1400" b="1" dirty="0" smtClean="0"/>
              <a:t>.</a:t>
            </a:r>
            <a:r>
              <a:rPr lang="it-IT" sz="1400" dirty="0" smtClean="0"/>
              <a:t> </a:t>
            </a:r>
          </a:p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Be </a:t>
            </a:r>
            <a:r>
              <a:rPr lang="it-IT" sz="1400" dirty="0" err="1" smtClean="0"/>
              <a:t>sure</a:t>
            </a:r>
            <a:r>
              <a:rPr lang="it-IT" sz="1400" dirty="0" smtClean="0"/>
              <a:t> </a:t>
            </a:r>
            <a:r>
              <a:rPr lang="it-IT" sz="1400" dirty="0" err="1" smtClean="0"/>
              <a:t>to</a:t>
            </a:r>
            <a:r>
              <a:rPr lang="it-IT" sz="1400" dirty="0" smtClean="0"/>
              <a:t> </a:t>
            </a:r>
            <a:r>
              <a:rPr lang="it-IT" sz="1400" dirty="0" err="1" smtClean="0"/>
              <a:t>check</a:t>
            </a:r>
            <a:r>
              <a:rPr lang="it-IT" sz="1400" dirty="0" smtClean="0"/>
              <a:t> the </a:t>
            </a:r>
            <a:r>
              <a:rPr lang="it-IT" sz="1400" i="1" dirty="0" err="1" smtClean="0"/>
              <a:t>Install</a:t>
            </a:r>
            <a:r>
              <a:rPr lang="it-IT" sz="1400" i="1" dirty="0" smtClean="0"/>
              <a:t> </a:t>
            </a:r>
            <a:r>
              <a:rPr lang="it-IT" sz="1400" i="1" dirty="0" err="1" smtClean="0"/>
              <a:t>Virtual</a:t>
            </a:r>
            <a:r>
              <a:rPr lang="it-IT" sz="1400" i="1" dirty="0" smtClean="0"/>
              <a:t> COM </a:t>
            </a:r>
            <a:r>
              <a:rPr lang="it-IT" sz="1400" i="1" dirty="0" err="1" smtClean="0"/>
              <a:t>Port</a:t>
            </a:r>
            <a:r>
              <a:rPr lang="it-IT" sz="1400" i="1" dirty="0" smtClean="0"/>
              <a:t> Driver</a:t>
            </a:r>
            <a:r>
              <a:rPr lang="it-IT" sz="1400" dirty="0" smtClean="0"/>
              <a:t> </a:t>
            </a:r>
            <a:r>
              <a:rPr lang="it-IT" sz="1400" dirty="0" err="1" smtClean="0"/>
              <a:t>option</a:t>
            </a:r>
            <a:r>
              <a:rPr lang="it-IT" sz="14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nicleo_Installation_3.PNG"/>
          <p:cNvPicPr>
            <a:picLocks noChangeAspect="1"/>
          </p:cNvPicPr>
          <p:nvPr/>
        </p:nvPicPr>
        <p:blipFill>
          <a:blip r:embed="rId3"/>
          <a:srcRect r="38719" b="3341"/>
          <a:stretch>
            <a:fillRect/>
          </a:stretch>
        </p:blipFill>
        <p:spPr>
          <a:xfrm>
            <a:off x="3974806" y="1087173"/>
            <a:ext cx="4824638" cy="372999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X-cube-mems1 – </a:t>
            </a:r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19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4962232" y="2787468"/>
            <a:ext cx="3843838" cy="2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magine 5" descr="Unicleo_Installation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37" y="1242514"/>
            <a:ext cx="3009372" cy="1772437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402076" y="3167848"/>
            <a:ext cx="3404681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If</a:t>
            </a:r>
            <a:r>
              <a:rPr lang="it-IT" sz="1400" dirty="0" smtClean="0"/>
              <a:t> </a:t>
            </a:r>
            <a:r>
              <a:rPr lang="it-IT" sz="1400" dirty="0" err="1" smtClean="0"/>
              <a:t>you</a:t>
            </a:r>
            <a:r>
              <a:rPr lang="it-IT" sz="1400" dirty="0" smtClean="0"/>
              <a:t> </a:t>
            </a:r>
            <a:r>
              <a:rPr lang="it-IT" sz="1400" dirty="0" err="1" smtClean="0"/>
              <a:t>get</a:t>
            </a:r>
            <a:r>
              <a:rPr lang="it-IT" sz="1400" dirty="0" smtClean="0"/>
              <a:t> </a:t>
            </a:r>
            <a:r>
              <a:rPr lang="it-IT" sz="1400" dirty="0" err="1" smtClean="0"/>
              <a:t>this</a:t>
            </a:r>
            <a:r>
              <a:rPr lang="it-IT" sz="1400" dirty="0" smtClean="0"/>
              <a:t> </a:t>
            </a:r>
            <a:r>
              <a:rPr lang="it-IT" sz="1400" dirty="0" err="1" smtClean="0"/>
              <a:t>error</a:t>
            </a:r>
            <a:r>
              <a:rPr lang="it-IT" sz="1400" dirty="0" smtClean="0"/>
              <a:t>, just </a:t>
            </a:r>
            <a:r>
              <a:rPr lang="it-IT" sz="1400" dirty="0" err="1" smtClean="0"/>
              <a:t>browse</a:t>
            </a:r>
            <a:r>
              <a:rPr lang="it-IT" sz="1400" dirty="0" smtClean="0"/>
              <a:t> </a:t>
            </a:r>
            <a:r>
              <a:rPr lang="it-IT" sz="1400" dirty="0" err="1" smtClean="0"/>
              <a:t>for</a:t>
            </a:r>
            <a:endParaRPr lang="it-IT" sz="1400" dirty="0" smtClean="0"/>
          </a:p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the </a:t>
            </a:r>
            <a:r>
              <a:rPr lang="it-IT" sz="1400" dirty="0" err="1" smtClean="0"/>
              <a:t>path</a:t>
            </a:r>
            <a:r>
              <a:rPr lang="it-IT" sz="1400" dirty="0" smtClean="0"/>
              <a:t> </a:t>
            </a:r>
            <a:r>
              <a:rPr lang="it-IT" sz="1400" dirty="0" err="1" smtClean="0"/>
              <a:t>were</a:t>
            </a:r>
            <a:r>
              <a:rPr lang="it-IT" sz="1400" dirty="0" smtClean="0"/>
              <a:t> </a:t>
            </a:r>
            <a:r>
              <a:rPr lang="it-IT" sz="1400" dirty="0" err="1" smtClean="0"/>
              <a:t>you</a:t>
            </a:r>
            <a:r>
              <a:rPr lang="it-IT" sz="1400" dirty="0" smtClean="0"/>
              <a:t> </a:t>
            </a:r>
            <a:r>
              <a:rPr lang="it-IT" sz="1400" dirty="0" err="1" smtClean="0"/>
              <a:t>installed</a:t>
            </a:r>
            <a:r>
              <a:rPr lang="it-IT" sz="1400" dirty="0" smtClean="0"/>
              <a:t> the</a:t>
            </a:r>
          </a:p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Unicleo-GUI</a:t>
            </a:r>
            <a:r>
              <a:rPr lang="it-IT" sz="1400" dirty="0" smtClean="0"/>
              <a:t>, look </a:t>
            </a:r>
            <a:r>
              <a:rPr lang="it-IT" sz="1400" dirty="0" err="1" smtClean="0"/>
              <a:t>for</a:t>
            </a:r>
            <a:r>
              <a:rPr lang="it-IT" sz="1400" dirty="0" smtClean="0"/>
              <a:t> the</a:t>
            </a:r>
          </a:p>
          <a:p>
            <a:pPr>
              <a:lnSpc>
                <a:spcPct val="70000"/>
              </a:lnSpc>
              <a:buNone/>
            </a:pPr>
            <a:r>
              <a:rPr lang="it-IT" sz="1400" b="1" dirty="0" smtClean="0"/>
              <a:t>opengl32sw.dll</a:t>
            </a:r>
            <a:r>
              <a:rPr lang="it-IT" sz="1400" dirty="0" smtClean="0"/>
              <a:t> file and </a:t>
            </a:r>
            <a:r>
              <a:rPr lang="it-IT" sz="1400" dirty="0" err="1" smtClean="0"/>
              <a:t>rename</a:t>
            </a:r>
            <a:r>
              <a:rPr lang="it-IT" sz="1400" dirty="0" smtClean="0"/>
              <a:t> </a:t>
            </a:r>
            <a:r>
              <a:rPr lang="it-IT" sz="1400" dirty="0" err="1" smtClean="0"/>
              <a:t>it</a:t>
            </a:r>
            <a:endParaRPr lang="it-IT" sz="1400" dirty="0" smtClean="0"/>
          </a:p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b="1" dirty="0" smtClean="0"/>
              <a:t>opengl32.dll</a:t>
            </a:r>
          </a:p>
        </p:txBody>
      </p:sp>
      <p:cxnSp>
        <p:nvCxnSpPr>
          <p:cNvPr id="13" name="Connettore 2 12"/>
          <p:cNvCxnSpPr/>
          <p:nvPr/>
        </p:nvCxnSpPr>
        <p:spPr>
          <a:xfrm rot="5400000">
            <a:off x="1549941" y="2879387"/>
            <a:ext cx="5188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flipV="1">
            <a:off x="3268494" y="3041515"/>
            <a:ext cx="1653702" cy="5642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="" xmlns:a16="http://schemas.microsoft.com/office/drawing/2014/main" id="{025014C0-55ED-4E93-9E18-9A81FB8C4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2825"/>
            <a:ext cx="8270875" cy="11239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USART</a:t>
            </a:r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409074" y="2199214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Preliminary</a:t>
            </a:r>
            <a:r>
              <a:rPr kumimoji="0" lang="it-IT" sz="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it-IT" sz="4800" b="0" i="0" u="none" strike="noStrike" kern="1200" cap="all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downloads</a:t>
            </a:r>
            <a:endParaRPr kumimoji="0" lang="it-IT" sz="24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068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="" xmlns:a16="http://schemas.microsoft.com/office/drawing/2014/main" id="{025014C0-55ED-4E93-9E18-9A81FB8C4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2825"/>
            <a:ext cx="8270875" cy="11239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ADC</a:t>
            </a:r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409074" y="2199214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Iks01a2 – data log terminal</a:t>
            </a:r>
            <a:endParaRPr kumimoji="0" lang="it-IT" sz="24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03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21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pic>
        <p:nvPicPr>
          <p:cNvPr id="6" name="Immagine 5" descr="Update_CubeMX_5.png"/>
          <p:cNvPicPr>
            <a:picLocks noChangeAspect="1"/>
          </p:cNvPicPr>
          <p:nvPr/>
        </p:nvPicPr>
        <p:blipFill>
          <a:blip r:embed="rId3"/>
          <a:srcRect b="9598"/>
          <a:stretch>
            <a:fillRect/>
          </a:stretch>
        </p:blipFill>
        <p:spPr>
          <a:xfrm>
            <a:off x="2075235" y="1040164"/>
            <a:ext cx="5367742" cy="3882032"/>
          </a:xfrm>
          <a:prstGeom prst="rect">
            <a:avLst/>
          </a:prstGeom>
        </p:spPr>
      </p:pic>
      <p:sp>
        <p:nvSpPr>
          <p:cNvPr id="7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592746" y="1750978"/>
            <a:ext cx="1102469" cy="972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Update_CubeMX_6.png"/>
          <p:cNvPicPr>
            <a:picLocks noChangeAspect="1"/>
          </p:cNvPicPr>
          <p:nvPr/>
        </p:nvPicPr>
        <p:blipFill>
          <a:blip r:embed="rId3"/>
          <a:srcRect l="368" t="3404" r="699" b="8473"/>
          <a:stretch>
            <a:fillRect/>
          </a:stretch>
        </p:blipFill>
        <p:spPr>
          <a:xfrm>
            <a:off x="2023353" y="1063199"/>
            <a:ext cx="5233481" cy="372929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22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7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274976" y="2198450"/>
            <a:ext cx="1342420" cy="1297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23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7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274976" y="2198450"/>
            <a:ext cx="1342420" cy="1297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 descr="Update_CubeMX_7.png"/>
          <p:cNvPicPr>
            <a:picLocks noChangeAspect="1"/>
          </p:cNvPicPr>
          <p:nvPr/>
        </p:nvPicPr>
        <p:blipFill>
          <a:blip r:embed="rId3"/>
          <a:srcRect b="8183"/>
          <a:stretch>
            <a:fillRect/>
          </a:stretch>
        </p:blipFill>
        <p:spPr>
          <a:xfrm>
            <a:off x="2821021" y="1170966"/>
            <a:ext cx="4965666" cy="3647468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76136" y="2752802"/>
            <a:ext cx="2380035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Scroll down and </a:t>
            </a:r>
            <a:r>
              <a:rPr lang="it-IT" sz="1400" dirty="0" err="1" smtClean="0"/>
              <a:t>check</a:t>
            </a:r>
            <a:endParaRPr lang="it-IT" sz="1400" dirty="0" smtClean="0"/>
          </a:p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IKS01A2 </a:t>
            </a:r>
            <a:r>
              <a:rPr lang="it-IT" sz="1400" dirty="0" err="1" smtClean="0"/>
              <a:t>as</a:t>
            </a:r>
            <a:r>
              <a:rPr lang="it-IT" sz="1400" dirty="0" smtClean="0"/>
              <a:t> </a:t>
            </a:r>
            <a:r>
              <a:rPr lang="it-IT" sz="1400" dirty="0" err="1" smtClean="0"/>
              <a:t>Board</a:t>
            </a:r>
            <a:r>
              <a:rPr lang="it-IT" sz="1400" dirty="0" smtClean="0"/>
              <a:t> </a:t>
            </a:r>
            <a:r>
              <a:rPr lang="it-IT" sz="1400" dirty="0" err="1" smtClean="0"/>
              <a:t>Extension</a:t>
            </a:r>
            <a:endParaRPr lang="it-IT" sz="1400" b="1" dirty="0" smtClean="0"/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2671864" y="3060970"/>
            <a:ext cx="1491574" cy="648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4179647" y="2986390"/>
            <a:ext cx="1663433" cy="1394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Update_CubeMX_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544" y="1091749"/>
            <a:ext cx="5023179" cy="386368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24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2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298315" y="2584190"/>
            <a:ext cx="2801565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600" dirty="0" err="1" smtClean="0"/>
              <a:t>Here</a:t>
            </a:r>
            <a:r>
              <a:rPr lang="it-IT" sz="1600" dirty="0" smtClean="0"/>
              <a:t> </a:t>
            </a:r>
            <a:r>
              <a:rPr lang="it-IT" sz="1600" dirty="0" err="1" smtClean="0"/>
              <a:t>you</a:t>
            </a:r>
            <a:r>
              <a:rPr lang="it-IT" sz="1600" dirty="0" smtClean="0"/>
              <a:t> can </a:t>
            </a:r>
            <a:r>
              <a:rPr lang="it-IT" sz="1600" dirty="0" err="1" smtClean="0"/>
              <a:t>select</a:t>
            </a:r>
            <a:r>
              <a:rPr lang="it-IT" sz="1600" dirty="0" smtClean="0"/>
              <a:t> the</a:t>
            </a:r>
          </a:p>
          <a:p>
            <a:pPr>
              <a:lnSpc>
                <a:spcPct val="70000"/>
              </a:lnSpc>
              <a:buNone/>
            </a:pPr>
            <a:r>
              <a:rPr lang="it-IT" sz="1600" dirty="0" err="1" smtClean="0"/>
              <a:t>pre-compiled</a:t>
            </a:r>
            <a:r>
              <a:rPr lang="it-IT" sz="1600" dirty="0" smtClean="0"/>
              <a:t> </a:t>
            </a:r>
            <a:r>
              <a:rPr lang="it-IT" sz="1600" dirty="0" err="1" smtClean="0"/>
              <a:t>application</a:t>
            </a:r>
            <a:endParaRPr lang="it-IT" sz="1600" dirty="0" smtClean="0"/>
          </a:p>
          <a:p>
            <a:pPr>
              <a:lnSpc>
                <a:spcPct val="70000"/>
              </a:lnSpc>
              <a:buNone/>
            </a:pPr>
            <a:r>
              <a:rPr lang="it-IT" sz="1600" dirty="0" err="1" smtClean="0"/>
              <a:t>to</a:t>
            </a:r>
            <a:r>
              <a:rPr lang="it-IT" sz="1600" dirty="0" smtClean="0"/>
              <a:t> test. </a:t>
            </a:r>
          </a:p>
          <a:p>
            <a:pPr>
              <a:lnSpc>
                <a:spcPct val="70000"/>
              </a:lnSpc>
              <a:buNone/>
            </a:pPr>
            <a:r>
              <a:rPr lang="it-IT" sz="1600" dirty="0" err="1" smtClean="0"/>
              <a:t>Select</a:t>
            </a:r>
            <a:endParaRPr lang="it-IT" sz="1600" dirty="0" smtClean="0"/>
          </a:p>
          <a:p>
            <a:pPr>
              <a:lnSpc>
                <a:spcPct val="70000"/>
              </a:lnSpc>
              <a:buNone/>
            </a:pPr>
            <a:r>
              <a:rPr lang="it-IT" sz="1600" b="1" dirty="0" smtClean="0"/>
              <a:t>IKS01A2_DataLogTerminal</a:t>
            </a:r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2607013" y="3048000"/>
            <a:ext cx="680936" cy="259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4805465" y="2973420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Update_CubeMX_9.PNG"/>
          <p:cNvPicPr>
            <a:picLocks noChangeAspect="1"/>
          </p:cNvPicPr>
          <p:nvPr/>
        </p:nvPicPr>
        <p:blipFill>
          <a:blip r:embed="rId3"/>
          <a:srcRect l="25901" r="11006"/>
          <a:stretch>
            <a:fillRect/>
          </a:stretch>
        </p:blipFill>
        <p:spPr>
          <a:xfrm>
            <a:off x="4468238" y="1125596"/>
            <a:ext cx="4312596" cy="370156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25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30741" y="1390927"/>
            <a:ext cx="4228289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From</a:t>
            </a:r>
            <a:r>
              <a:rPr lang="it-IT" sz="1400" dirty="0" smtClean="0"/>
              <a:t> the </a:t>
            </a:r>
            <a:r>
              <a:rPr lang="it-IT" sz="1400" b="1" dirty="0" err="1" smtClean="0"/>
              <a:t>Pinout</a:t>
            </a:r>
            <a:r>
              <a:rPr lang="it-IT" sz="1400" b="1" dirty="0" smtClean="0"/>
              <a:t> </a:t>
            </a:r>
            <a:r>
              <a:rPr lang="it-IT" sz="1400" dirty="0" err="1" smtClean="0"/>
              <a:t>scheme</a:t>
            </a:r>
            <a:r>
              <a:rPr lang="it-IT" sz="1400" dirty="0" smtClean="0"/>
              <a:t>, </a:t>
            </a:r>
            <a:r>
              <a:rPr lang="it-IT" sz="1400" dirty="0" err="1" smtClean="0"/>
              <a:t>if</a:t>
            </a:r>
            <a:r>
              <a:rPr lang="it-IT" sz="1400" dirty="0" smtClean="0"/>
              <a:t> </a:t>
            </a:r>
            <a:r>
              <a:rPr lang="it-IT" sz="1400" dirty="0" err="1" smtClean="0"/>
              <a:t>not</a:t>
            </a:r>
            <a:r>
              <a:rPr lang="it-IT" sz="1400" dirty="0" smtClean="0"/>
              <a:t> </a:t>
            </a:r>
            <a:r>
              <a:rPr lang="it-IT" sz="1400" dirty="0" err="1" smtClean="0"/>
              <a:t>already</a:t>
            </a:r>
            <a:r>
              <a:rPr lang="it-IT" sz="1400" dirty="0" smtClean="0"/>
              <a:t> set, </a:t>
            </a:r>
            <a:r>
              <a:rPr lang="it-IT" sz="1400" dirty="0" err="1" smtClean="0"/>
              <a:t>set</a:t>
            </a:r>
            <a:r>
              <a:rPr lang="it-IT" sz="1400" dirty="0" smtClean="0"/>
              <a:t>:</a:t>
            </a:r>
            <a:endParaRPr lang="it-IT" sz="1400" b="1" dirty="0" smtClean="0"/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3683540" y="2217905"/>
            <a:ext cx="126459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1.png"/>
          <p:cNvPicPr>
            <a:picLocks noChangeAspect="1"/>
          </p:cNvPicPr>
          <p:nvPr/>
        </p:nvPicPr>
        <p:blipFill>
          <a:blip r:embed="rId4"/>
          <a:srcRect r="50916"/>
          <a:stretch>
            <a:fillRect/>
          </a:stretch>
        </p:blipFill>
        <p:spPr>
          <a:xfrm>
            <a:off x="1118272" y="1768886"/>
            <a:ext cx="2085371" cy="13592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26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4124528" y="2334637"/>
            <a:ext cx="1011677" cy="194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Update_CubeMX_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10" y="1059130"/>
            <a:ext cx="5703283" cy="3889817"/>
          </a:xfrm>
          <a:prstGeom prst="rect">
            <a:avLst/>
          </a:prstGeom>
        </p:spPr>
      </p:pic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1835285" y="3041515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963694" y="1511030"/>
            <a:ext cx="1381328" cy="479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27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4124528" y="2334637"/>
            <a:ext cx="1011677" cy="194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963694" y="1511030"/>
            <a:ext cx="1381328" cy="4798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" name="Immagine 10" descr="Update_CubeMX_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95" y="1063735"/>
            <a:ext cx="5741028" cy="3937092"/>
          </a:xfrm>
          <a:prstGeom prst="rect">
            <a:avLst/>
          </a:prstGeom>
        </p:spPr>
      </p:pic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999362" y="3920247"/>
            <a:ext cx="4549301" cy="5998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28</a:t>
            </a:fld>
            <a:endParaRPr lang="it-IT" dirty="0">
              <a:solidFill>
                <a:srgbClr val="4590B8"/>
              </a:solidFill>
            </a:endParaRPr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4124528" y="2334637"/>
            <a:ext cx="1011677" cy="194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Update_CubeMX_10.png"/>
          <p:cNvPicPr>
            <a:picLocks noChangeAspect="1"/>
          </p:cNvPicPr>
          <p:nvPr/>
        </p:nvPicPr>
        <p:blipFill>
          <a:blip r:embed="rId3"/>
          <a:srcRect b="4945"/>
          <a:stretch>
            <a:fillRect/>
          </a:stretch>
        </p:blipFill>
        <p:spPr>
          <a:xfrm>
            <a:off x="2328153" y="1055531"/>
            <a:ext cx="5101853" cy="3879635"/>
          </a:xfrm>
          <a:prstGeom prst="rect">
            <a:avLst/>
          </a:prstGeom>
        </p:spPr>
      </p:pic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443592" y="2114145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54095" y="2649165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29</a:t>
            </a:fld>
            <a:endParaRPr lang="it-IT" dirty="0">
              <a:solidFill>
                <a:srgbClr val="4590B8"/>
              </a:solidFill>
            </a:endParaRPr>
          </a:p>
        </p:txBody>
      </p:sp>
      <p:cxnSp>
        <p:nvCxnSpPr>
          <p:cNvPr id="14" name="Connettore 2 13"/>
          <p:cNvCxnSpPr/>
          <p:nvPr/>
        </p:nvCxnSpPr>
        <p:spPr>
          <a:xfrm flipV="1">
            <a:off x="4124528" y="2334637"/>
            <a:ext cx="1011677" cy="194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443592" y="2114145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54095" y="2649165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magine 11" descr="Update_CubeMX_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82" y="1443407"/>
            <a:ext cx="7834009" cy="2522921"/>
          </a:xfrm>
          <a:prstGeom prst="rect">
            <a:avLst/>
          </a:prstGeom>
        </p:spPr>
      </p:pic>
      <p:sp>
        <p:nvSpPr>
          <p:cNvPr id="13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21668" y="3560323"/>
            <a:ext cx="6199761" cy="421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63778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Preliminary</a:t>
            </a:r>
            <a:r>
              <a:rPr lang="it-IT" sz="3600" dirty="0" smtClean="0"/>
              <a:t> </a:t>
            </a:r>
            <a:r>
              <a:rPr lang="it-IT" sz="3600" dirty="0" err="1" smtClean="0"/>
              <a:t>downloads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1" name="Rectangle 8">
            <a:extLst>
              <a:ext uri="{FF2B5EF4-FFF2-40B4-BE49-F238E27FC236}">
                <a16:creationId xmlns="" xmlns:a16="http://schemas.microsoft.com/office/drawing/2014/main" id="{117A0AC5-0978-4DC3-B996-81F2568E4F85}"/>
              </a:ext>
            </a:extLst>
          </p:cNvPr>
          <p:cNvSpPr txBox="1">
            <a:spLocks noChangeArrowheads="1"/>
          </p:cNvSpPr>
          <p:nvPr/>
        </p:nvSpPr>
        <p:spPr>
          <a:xfrm>
            <a:off x="408562" y="1681376"/>
            <a:ext cx="8158263" cy="167331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b="1" dirty="0" smtClean="0">
                <a:solidFill>
                  <a:srgbClr val="222222"/>
                </a:solidFill>
                <a:latin typeface="+mj-lt"/>
              </a:rPr>
              <a:t>Before we start, please download all the file contained inside the drive folder:</a:t>
            </a:r>
          </a:p>
          <a:p>
            <a:pPr marL="0" indent="0" algn="just">
              <a:buNone/>
            </a:pPr>
            <a:endParaRPr lang="en-US" sz="1600" b="1" dirty="0" smtClean="0">
              <a:solidFill>
                <a:srgbClr val="222222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sz="1600" dirty="0" smtClean="0">
                <a:solidFill>
                  <a:srgbClr val="222222"/>
                </a:solidFill>
                <a:latin typeface="+mj-lt"/>
                <a:hlinkClick r:id="rId3"/>
              </a:rPr>
              <a:t>https://drive.google.com/drive/folders/1BfbaYt5Bvy6v2NRF1YHlKbplc5kHMwEZ?usp=sharing</a:t>
            </a:r>
            <a:endParaRPr lang="en-US" sz="1600" dirty="0" smtClean="0">
              <a:solidFill>
                <a:srgbClr val="22222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600" dirty="0" smtClean="0">
              <a:solidFill>
                <a:srgbClr val="22222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600" dirty="0" smtClean="0">
              <a:solidFill>
                <a:srgbClr val="222222"/>
              </a:solidFill>
              <a:latin typeface="+mj-lt"/>
            </a:endParaRPr>
          </a:p>
          <a:p>
            <a:pPr marL="0" indent="0" algn="just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67835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Update_CubeMX_11.png"/>
          <p:cNvPicPr>
            <a:picLocks noChangeAspect="1"/>
          </p:cNvPicPr>
          <p:nvPr/>
        </p:nvPicPr>
        <p:blipFill>
          <a:blip r:embed="rId3"/>
          <a:srcRect b="5217"/>
          <a:stretch>
            <a:fillRect/>
          </a:stretch>
        </p:blipFill>
        <p:spPr>
          <a:xfrm>
            <a:off x="2367064" y="1058126"/>
            <a:ext cx="5147249" cy="390298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30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495473" y="2042808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93005" y="3239310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31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495473" y="2042808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93005" y="3239310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Update_CubeMX_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6" y="1687859"/>
            <a:ext cx="8398213" cy="1925831"/>
          </a:xfrm>
          <a:prstGeom prst="rect">
            <a:avLst/>
          </a:prstGeom>
        </p:spPr>
      </p:pic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055779" y="2892357"/>
            <a:ext cx="6549957" cy="6744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32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495473" y="2042808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93005" y="3239310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magine 10" descr="Update_CubeMX_15.PNG"/>
          <p:cNvPicPr>
            <a:picLocks noChangeAspect="1"/>
          </p:cNvPicPr>
          <p:nvPr/>
        </p:nvPicPr>
        <p:blipFill>
          <a:blip r:embed="rId3"/>
          <a:srcRect b="9100"/>
          <a:stretch>
            <a:fillRect/>
          </a:stretch>
        </p:blipFill>
        <p:spPr>
          <a:xfrm>
            <a:off x="1154348" y="1052783"/>
            <a:ext cx="6811119" cy="3635949"/>
          </a:xfrm>
          <a:prstGeom prst="rect">
            <a:avLst/>
          </a:prstGeom>
        </p:spPr>
      </p:pic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60579" y="3715961"/>
            <a:ext cx="4124528" cy="2594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70306" y="4254229"/>
            <a:ext cx="4124528" cy="113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33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5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3495473" y="2042808"/>
            <a:ext cx="1381328" cy="1426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93005" y="3239310"/>
            <a:ext cx="946825" cy="1264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60579" y="3715961"/>
            <a:ext cx="4124528" cy="2594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2370306" y="4254229"/>
            <a:ext cx="4124528" cy="113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 descr="Update_CubeMX_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64" y="1061861"/>
            <a:ext cx="6751879" cy="3874116"/>
          </a:xfrm>
          <a:prstGeom prst="rect">
            <a:avLst/>
          </a:prstGeom>
        </p:spPr>
      </p:pic>
      <p:sp>
        <p:nvSpPr>
          <p:cNvPr id="14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5969541" y="1037616"/>
            <a:ext cx="1416995" cy="2367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34</a:t>
            </a:fld>
            <a:endParaRPr lang="it-IT" dirty="0">
              <a:solidFill>
                <a:srgbClr val="4590B8"/>
              </a:solidFill>
            </a:endParaRPr>
          </a:p>
        </p:txBody>
      </p:sp>
      <p:pic>
        <p:nvPicPr>
          <p:cNvPr id="11" name="Immagine 10" descr="Update_CubeMX_19.PNG"/>
          <p:cNvPicPr>
            <a:picLocks noChangeAspect="1"/>
          </p:cNvPicPr>
          <p:nvPr/>
        </p:nvPicPr>
        <p:blipFill>
          <a:blip r:embed="rId3"/>
          <a:srcRect l="3737" t="15241" r="3412" b="14815"/>
          <a:stretch>
            <a:fillRect/>
          </a:stretch>
        </p:blipFill>
        <p:spPr>
          <a:xfrm>
            <a:off x="1712068" y="2167728"/>
            <a:ext cx="5726349" cy="886758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30741" y="1390927"/>
            <a:ext cx="8469548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buNone/>
            </a:pPr>
            <a:r>
              <a:rPr lang="it-IT" sz="1400" dirty="0" smtClean="0"/>
              <a:t>Download the </a:t>
            </a:r>
            <a:r>
              <a:rPr lang="it-IT" sz="1400" b="1" dirty="0" err="1" smtClean="0"/>
              <a:t>Firmware</a:t>
            </a:r>
            <a:r>
              <a:rPr lang="it-IT" sz="1400" b="1" dirty="0" smtClean="0"/>
              <a:t> package</a:t>
            </a:r>
            <a:r>
              <a:rPr lang="it-IT" sz="1400" dirty="0" smtClean="0"/>
              <a:t> and </a:t>
            </a:r>
            <a:r>
              <a:rPr lang="it-IT" sz="1400" dirty="0" err="1" smtClean="0"/>
              <a:t>you</a:t>
            </a:r>
            <a:r>
              <a:rPr lang="it-IT" sz="1400" dirty="0" smtClean="0"/>
              <a:t> are </a:t>
            </a:r>
            <a:r>
              <a:rPr lang="it-IT" sz="1400" dirty="0" err="1" smtClean="0"/>
              <a:t>ready</a:t>
            </a:r>
            <a:r>
              <a:rPr lang="it-IT" sz="1400" dirty="0" smtClean="0"/>
              <a:t> </a:t>
            </a:r>
            <a:r>
              <a:rPr lang="it-IT" sz="1400" dirty="0" err="1" smtClean="0"/>
              <a:t>to</a:t>
            </a:r>
            <a:r>
              <a:rPr lang="it-IT" sz="1400" dirty="0" smtClean="0"/>
              <a:t> go!</a:t>
            </a:r>
            <a:endParaRPr lang="it-IT" sz="1400" b="1" dirty="0" smtClean="0"/>
          </a:p>
        </p:txBody>
      </p:sp>
      <p:cxnSp>
        <p:nvCxnSpPr>
          <p:cNvPr id="19" name="Connettore 2 18"/>
          <p:cNvCxnSpPr/>
          <p:nvPr/>
        </p:nvCxnSpPr>
        <p:spPr>
          <a:xfrm rot="16200000" flipH="1">
            <a:off x="3790544" y="2214663"/>
            <a:ext cx="1232171" cy="19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DataLogEclipse.PNG"/>
          <p:cNvPicPr>
            <a:picLocks noChangeAspect="1"/>
          </p:cNvPicPr>
          <p:nvPr/>
        </p:nvPicPr>
        <p:blipFill>
          <a:blip r:embed="rId3"/>
          <a:srcRect b="12779"/>
          <a:stretch>
            <a:fillRect/>
          </a:stretch>
        </p:blipFill>
        <p:spPr>
          <a:xfrm>
            <a:off x="3002604" y="1090623"/>
            <a:ext cx="5810656" cy="353974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35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30741" y="1390927"/>
            <a:ext cx="2626468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You</a:t>
            </a:r>
            <a:r>
              <a:rPr lang="it-IT" sz="1400" dirty="0" smtClean="0"/>
              <a:t> can </a:t>
            </a:r>
            <a:r>
              <a:rPr lang="it-IT" sz="1400" dirty="0" err="1" smtClean="0"/>
              <a:t>find</a:t>
            </a:r>
            <a:r>
              <a:rPr lang="it-IT" sz="1400" dirty="0" smtClean="0"/>
              <a:t> the </a:t>
            </a:r>
            <a:r>
              <a:rPr lang="it-IT" sz="1400" b="1" dirty="0" err="1" smtClean="0"/>
              <a:t>main.c</a:t>
            </a:r>
            <a:r>
              <a:rPr lang="it-IT" sz="1400" dirty="0" smtClean="0"/>
              <a:t> file in </a:t>
            </a:r>
          </a:p>
          <a:p>
            <a:pPr>
              <a:lnSpc>
                <a:spcPct val="70000"/>
              </a:lnSpc>
              <a:buNone/>
            </a:pPr>
            <a:r>
              <a:rPr lang="it-IT" sz="1400" i="1" dirty="0" err="1" smtClean="0"/>
              <a:t>Core-</a:t>
            </a:r>
            <a:r>
              <a:rPr lang="it-IT" sz="1400" i="1" dirty="0" smtClean="0"/>
              <a:t>&gt;</a:t>
            </a:r>
            <a:r>
              <a:rPr lang="it-IT" sz="1400" i="1" dirty="0" err="1" smtClean="0"/>
              <a:t>Src</a:t>
            </a:r>
            <a:r>
              <a:rPr lang="it-IT" sz="1400" dirty="0" smtClean="0"/>
              <a:t> </a:t>
            </a:r>
            <a:endParaRPr lang="it-IT" sz="1400" b="1" dirty="0" smtClean="0"/>
          </a:p>
        </p:txBody>
      </p:sp>
      <p:cxnSp>
        <p:nvCxnSpPr>
          <p:cNvPr id="19" name="Connettore 2 18"/>
          <p:cNvCxnSpPr/>
          <p:nvPr/>
        </p:nvCxnSpPr>
        <p:spPr>
          <a:xfrm>
            <a:off x="2055779" y="1744494"/>
            <a:ext cx="1206230" cy="3955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DataLog_MobaXTerm.JPG"/>
          <p:cNvPicPr>
            <a:picLocks noChangeAspect="1"/>
          </p:cNvPicPr>
          <p:nvPr/>
        </p:nvPicPr>
        <p:blipFill>
          <a:blip r:embed="rId3"/>
          <a:srcRect r="62756"/>
          <a:stretch>
            <a:fillRect/>
          </a:stretch>
        </p:blipFill>
        <p:spPr>
          <a:xfrm>
            <a:off x="337224" y="1070330"/>
            <a:ext cx="2717261" cy="3952178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Iks01a2 – data log terminal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36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437106" y="1734639"/>
            <a:ext cx="4889770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Once </a:t>
            </a:r>
            <a:r>
              <a:rPr lang="it-IT" sz="1400" dirty="0" err="1" smtClean="0"/>
              <a:t>you</a:t>
            </a:r>
            <a:r>
              <a:rPr lang="it-IT" sz="1400" dirty="0" smtClean="0"/>
              <a:t> flash the </a:t>
            </a:r>
            <a:r>
              <a:rPr lang="it-IT" sz="1400" dirty="0" err="1" smtClean="0"/>
              <a:t>firmware</a:t>
            </a:r>
            <a:r>
              <a:rPr lang="it-IT" sz="1400" dirty="0" smtClean="0"/>
              <a:t>, </a:t>
            </a:r>
            <a:r>
              <a:rPr lang="it-IT" sz="1400" dirty="0" err="1" smtClean="0"/>
              <a:t>you</a:t>
            </a:r>
            <a:r>
              <a:rPr lang="it-IT" sz="1400" dirty="0" smtClean="0"/>
              <a:t> can </a:t>
            </a:r>
            <a:r>
              <a:rPr lang="it-IT" sz="1400" dirty="0" err="1" smtClean="0"/>
              <a:t>visualize</a:t>
            </a:r>
            <a:r>
              <a:rPr lang="it-IT" sz="1400" dirty="0" smtClean="0"/>
              <a:t> the streaming data</a:t>
            </a:r>
          </a:p>
          <a:p>
            <a:pPr>
              <a:lnSpc>
                <a:spcPct val="70000"/>
              </a:lnSpc>
              <a:buNone/>
            </a:pPr>
            <a:r>
              <a:rPr lang="it-IT" sz="1400" dirty="0" err="1" smtClean="0"/>
              <a:t>through</a:t>
            </a:r>
            <a:r>
              <a:rPr lang="it-IT" sz="1400" dirty="0" smtClean="0"/>
              <a:t> </a:t>
            </a:r>
            <a:r>
              <a:rPr lang="it-IT" sz="1400" dirty="0" err="1" smtClean="0"/>
              <a:t>MobaXTerm</a:t>
            </a:r>
            <a:r>
              <a:rPr lang="it-IT" sz="1400" dirty="0" smtClean="0"/>
              <a:t> </a:t>
            </a:r>
            <a:r>
              <a:rPr lang="it-IT" sz="1400" dirty="0" err="1" smtClean="0"/>
              <a:t>by</a:t>
            </a:r>
            <a:r>
              <a:rPr lang="it-IT" sz="1400" dirty="0" smtClean="0"/>
              <a:t> </a:t>
            </a:r>
            <a:r>
              <a:rPr lang="it-IT" sz="1400" dirty="0" err="1" smtClean="0"/>
              <a:t>setting</a:t>
            </a:r>
            <a:r>
              <a:rPr lang="it-IT" sz="1400" dirty="0" smtClean="0"/>
              <a:t> a </a:t>
            </a:r>
            <a:r>
              <a:rPr lang="it-IT" sz="1400" b="1" dirty="0" smtClean="0"/>
              <a:t>Serial </a:t>
            </a:r>
            <a:r>
              <a:rPr lang="it-IT" sz="1400" b="1" dirty="0" err="1" smtClean="0"/>
              <a:t>session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with</a:t>
            </a:r>
            <a:endParaRPr lang="it-IT" sz="1400" b="1" dirty="0" smtClean="0"/>
          </a:p>
          <a:p>
            <a:pPr>
              <a:lnSpc>
                <a:spcPct val="70000"/>
              </a:lnSpc>
              <a:buNone/>
            </a:pPr>
            <a:r>
              <a:rPr lang="it-IT" sz="1400" b="1" dirty="0" err="1" smtClean="0"/>
              <a:t>Baudrate</a:t>
            </a:r>
            <a:r>
              <a:rPr lang="it-IT" sz="1400" b="1" dirty="0" smtClean="0"/>
              <a:t> 115200</a:t>
            </a:r>
          </a:p>
        </p:txBody>
      </p:sp>
      <p:cxnSp>
        <p:nvCxnSpPr>
          <p:cNvPr id="19" name="Connettore 2 18"/>
          <p:cNvCxnSpPr/>
          <p:nvPr/>
        </p:nvCxnSpPr>
        <p:spPr>
          <a:xfrm rot="10800000" flipV="1">
            <a:off x="2088210" y="2191965"/>
            <a:ext cx="1264591" cy="4539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7183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="" xmlns:a16="http://schemas.microsoft.com/office/drawing/2014/main" id="{025014C0-55ED-4E93-9E18-9A81FB8C4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2825"/>
            <a:ext cx="8270875" cy="11239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ADC</a:t>
            </a:r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409074" y="2199214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8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Iks01a2 – 6d </a:t>
            </a:r>
            <a:r>
              <a:rPr lang="it-IT" sz="48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orientation</a:t>
            </a:r>
            <a:r>
              <a:rPr lang="it-IT" sz="48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48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estimator</a:t>
            </a:r>
            <a:endParaRPr kumimoji="0" lang="it-IT" sz="24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03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6d </a:t>
            </a:r>
            <a:r>
              <a:rPr lang="it-IT" sz="3600" dirty="0" err="1" smtClean="0"/>
              <a:t>orientation</a:t>
            </a:r>
            <a:r>
              <a:rPr lang="it-IT" sz="3600" dirty="0" smtClean="0"/>
              <a:t> </a:t>
            </a:r>
            <a:r>
              <a:rPr lang="it-IT" sz="3600" dirty="0" err="1" smtClean="0"/>
              <a:t>estimator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38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1101865" y="1663305"/>
            <a:ext cx="7265413" cy="341698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Tx/>
              <a:buNone/>
            </a:pPr>
            <a:r>
              <a:rPr lang="en-US" altLang="en-US" sz="1600" dirty="0" smtClean="0"/>
              <a:t>Import the 6D Orientation estimator application and flash it on your </a:t>
            </a:r>
            <a:r>
              <a:rPr lang="en-US" altLang="en-US" sz="1600" dirty="0" err="1" smtClean="0"/>
              <a:t>Nucleo</a:t>
            </a:r>
            <a:r>
              <a:rPr lang="en-US" altLang="en-US" sz="1600" dirty="0" smtClean="0"/>
              <a:t> board.</a:t>
            </a:r>
          </a:p>
          <a:p>
            <a:pPr marL="0" indent="0" algn="just">
              <a:spcBef>
                <a:spcPct val="0"/>
              </a:spcBef>
              <a:buFontTx/>
              <a:buNone/>
            </a:pPr>
            <a:endParaRPr lang="en-US" altLang="en-US" sz="1600" dirty="0"/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/>
              <a:t>Use </a:t>
            </a:r>
            <a:r>
              <a:rPr lang="en-US" altLang="en-US" sz="1600" dirty="0" err="1"/>
              <a:t>CubeMX</a:t>
            </a:r>
            <a:r>
              <a:rPr lang="en-US" altLang="en-US" sz="1600" dirty="0"/>
              <a:t> </a:t>
            </a:r>
            <a:r>
              <a:rPr lang="en-US" altLang="en-US" sz="1600" dirty="0" smtClean="0"/>
              <a:t>to select the </a:t>
            </a:r>
            <a:r>
              <a:rPr lang="en-US" altLang="en-US" sz="1600" b="1" dirty="0" smtClean="0"/>
              <a:t>IKS01A2_LSM6DSL_6DOrientation </a:t>
            </a:r>
            <a:r>
              <a:rPr lang="en-US" altLang="en-US" sz="1600" dirty="0" smtClean="0"/>
              <a:t>in Software Packs-&gt;Select Components as we have done for the </a:t>
            </a:r>
            <a:r>
              <a:rPr lang="en-US" altLang="en-US" sz="1600" dirty="0" err="1" smtClean="0"/>
              <a:t>datalogger</a:t>
            </a:r>
            <a:r>
              <a:rPr lang="en-US" altLang="en-US" sz="1600" dirty="0" smtClean="0"/>
              <a:t>.</a:t>
            </a:r>
            <a:endParaRPr lang="en-US" altLang="en-US" sz="1600" b="1" dirty="0" smtClean="0"/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b="1" dirty="0" smtClean="0"/>
              <a:t>Set the Platform settings as shown in the next slide</a:t>
            </a:r>
            <a:endParaRPr lang="en-US" altLang="en-US" sz="1600" b="1" dirty="0"/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/>
              <a:t>Flash your </a:t>
            </a:r>
            <a:r>
              <a:rPr lang="en-US" altLang="en-US" sz="1600" dirty="0" err="1" smtClean="0"/>
              <a:t>Nucleo</a:t>
            </a:r>
            <a:r>
              <a:rPr lang="en-US" altLang="en-US" sz="1600" dirty="0" smtClean="0"/>
              <a:t> board.</a:t>
            </a:r>
          </a:p>
          <a:p>
            <a:pPr marL="457200" indent="-457200" algn="just">
              <a:spcBef>
                <a:spcPct val="0"/>
              </a:spcBef>
              <a:buFont typeface="+mj-lt"/>
              <a:buAutoNum type="arabicPeriod"/>
            </a:pPr>
            <a:r>
              <a:rPr lang="en-US" altLang="en-US" sz="1600" dirty="0" smtClean="0"/>
              <a:t>Look at the data streaming using </a:t>
            </a:r>
            <a:r>
              <a:rPr lang="en-US" altLang="en-US" sz="1600" dirty="0" err="1" smtClean="0"/>
              <a:t>MobaXTerm</a:t>
            </a:r>
            <a:r>
              <a:rPr lang="en-US" altLang="en-US" sz="16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089222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smtClean="0"/>
              <a:t>6d </a:t>
            </a:r>
            <a:r>
              <a:rPr lang="it-IT" sz="3600" dirty="0" err="1" smtClean="0"/>
              <a:t>orientation</a:t>
            </a:r>
            <a:r>
              <a:rPr lang="it-IT" sz="3600" dirty="0" smtClean="0"/>
              <a:t> </a:t>
            </a:r>
            <a:r>
              <a:rPr lang="it-IT" sz="3600" dirty="0" err="1" smtClean="0"/>
              <a:t>estimator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39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pic>
        <p:nvPicPr>
          <p:cNvPr id="10" name="Immagine 9" descr="Update_CubeMX_20_For_6D_Orient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62" y="1074873"/>
            <a:ext cx="5419059" cy="3704650"/>
          </a:xfrm>
          <a:prstGeom prst="rect">
            <a:avLst/>
          </a:prstGeom>
        </p:spPr>
      </p:pic>
      <p:sp>
        <p:nvSpPr>
          <p:cNvPr id="12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4388293" y="1565860"/>
            <a:ext cx="1169442" cy="3083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291830" y="2694435"/>
            <a:ext cx="4889770" cy="1118807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  <a:buNone/>
            </a:pPr>
            <a:r>
              <a:rPr lang="it-IT" sz="1400" dirty="0" smtClean="0"/>
              <a:t>Access the </a:t>
            </a:r>
            <a:r>
              <a:rPr lang="it-IT" sz="1400" dirty="0" err="1" smtClean="0"/>
              <a:t>X-Cube-MEMS</a:t>
            </a:r>
            <a:r>
              <a:rPr lang="it-IT" sz="1400" dirty="0" smtClean="0"/>
              <a:t> Software pack</a:t>
            </a:r>
            <a:endParaRPr lang="it-IT" sz="1400" b="1" dirty="0" smtClean="0"/>
          </a:p>
        </p:txBody>
      </p:sp>
      <p:cxnSp>
        <p:nvCxnSpPr>
          <p:cNvPr id="19" name="Connettore 2 18"/>
          <p:cNvCxnSpPr/>
          <p:nvPr/>
        </p:nvCxnSpPr>
        <p:spPr>
          <a:xfrm rot="16200000" flipH="1">
            <a:off x="2908570" y="3174459"/>
            <a:ext cx="1089498" cy="6420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4475841" y="3715672"/>
            <a:ext cx="4246627" cy="10184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4303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="" xmlns:a16="http://schemas.microsoft.com/office/drawing/2014/main" id="{025014C0-55ED-4E93-9E18-9A81FB8C4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2825"/>
            <a:ext cx="8270875" cy="11239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USART</a:t>
            </a:r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409074" y="2199214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I2C</a:t>
            </a:r>
            <a:endParaRPr kumimoji="0" lang="it-IT" sz="24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0688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="" xmlns:a16="http://schemas.microsoft.com/office/drawing/2014/main" id="{025014C0-55ED-4E93-9E18-9A81FB8C43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2825"/>
            <a:ext cx="8270875" cy="112395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ADC</a:t>
            </a:r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363678" y="1712831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Iks01a2 – </a:t>
            </a:r>
            <a:r>
              <a:rPr lang="it-IT" sz="40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testing</a:t>
            </a:r>
            <a:r>
              <a:rPr lang="it-IT" sz="40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40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applications</a:t>
            </a:r>
            <a:r>
              <a:rPr lang="it-IT" sz="40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40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it-IT" sz="40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the </a:t>
            </a:r>
            <a:r>
              <a:rPr lang="it-IT" sz="40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unicleo</a:t>
            </a:r>
            <a:r>
              <a:rPr lang="it-IT" sz="4000" cap="all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4000" cap="all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gui</a:t>
            </a:r>
            <a:endParaRPr kumimoji="0" lang="it-IT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038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STLink_Upgrad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4" y="1994687"/>
            <a:ext cx="8060987" cy="1318268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41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402077" y="1088146"/>
            <a:ext cx="8430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400" dirty="0" smtClean="0"/>
              <a:t>Extract the archive </a:t>
            </a:r>
            <a:r>
              <a:rPr lang="en-US" altLang="en-US" sz="1400" i="1" dirty="0" smtClean="0"/>
              <a:t>en.stsw-link007_V2-36-26.zip </a:t>
            </a:r>
            <a:r>
              <a:rPr lang="en-US" altLang="en-US" sz="1400" dirty="0" smtClean="0"/>
              <a:t>and run the </a:t>
            </a:r>
            <a:r>
              <a:rPr lang="en-US" altLang="en-US" sz="1400" b="1" dirty="0" err="1" smtClean="0"/>
              <a:t>STLinkUpgrade</a:t>
            </a:r>
            <a:r>
              <a:rPr lang="en-US" altLang="en-US" sz="1400" dirty="0" smtClean="0"/>
              <a:t> file in </a:t>
            </a:r>
            <a:r>
              <a:rPr lang="en-US" altLang="en-US" sz="1400" i="1" dirty="0" smtClean="0"/>
              <a:t>stsw-link007-&gt;</a:t>
            </a:r>
            <a:r>
              <a:rPr lang="en-US" altLang="en-US" sz="1400" i="1" dirty="0" err="1" smtClean="0"/>
              <a:t>AllPlatforms</a:t>
            </a:r>
            <a:endParaRPr lang="en-US" altLang="en-US" sz="1400" i="1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1476482" y="2986097"/>
            <a:ext cx="819246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ttore 2 11"/>
          <p:cNvCxnSpPr/>
          <p:nvPr/>
        </p:nvCxnSpPr>
        <p:spPr>
          <a:xfrm rot="10800000" flipV="1">
            <a:off x="2360580" y="1387812"/>
            <a:ext cx="2548647" cy="1627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STLink_Upgrader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06" y="2012653"/>
            <a:ext cx="4883973" cy="219579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42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376136" y="1315124"/>
            <a:ext cx="8430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400" dirty="0" smtClean="0"/>
              <a:t>If not </a:t>
            </a:r>
            <a:r>
              <a:rPr lang="en-US" altLang="en-US" sz="1400" dirty="0" err="1" smtClean="0"/>
              <a:t>greyed</a:t>
            </a:r>
            <a:r>
              <a:rPr lang="en-US" altLang="en-US" sz="1400" dirty="0" smtClean="0"/>
              <a:t> out, hit the </a:t>
            </a:r>
            <a:r>
              <a:rPr lang="en-US" altLang="en-US" sz="1400" b="1" dirty="0" smtClean="0"/>
              <a:t>Upgrade</a:t>
            </a:r>
            <a:r>
              <a:rPr lang="en-US" altLang="en-US" sz="1400" dirty="0" smtClean="0"/>
              <a:t> option to upgrade your ST-LINK firmware</a:t>
            </a:r>
            <a:endParaRPr lang="en-US" altLang="en-US" sz="1400" i="1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2137963" y="3673518"/>
            <a:ext cx="819246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onnettore 2 11"/>
          <p:cNvCxnSpPr/>
          <p:nvPr/>
        </p:nvCxnSpPr>
        <p:spPr>
          <a:xfrm rot="5400000">
            <a:off x="2853447" y="1893651"/>
            <a:ext cx="1919592" cy="1582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Cattura1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72" y="1154347"/>
            <a:ext cx="5481794" cy="381405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43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2" name="Rettangolo 1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5869022" y="1750969"/>
            <a:ext cx="28923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400" dirty="0" smtClean="0"/>
              <a:t>Unzip the </a:t>
            </a:r>
            <a:r>
              <a:rPr lang="en-US" altLang="en-US" sz="1400" i="1" dirty="0" smtClean="0"/>
              <a:t>Applications_L476RG.rar</a:t>
            </a:r>
            <a:r>
              <a:rPr lang="en-US" altLang="en-US" sz="1400" dirty="0" smtClean="0"/>
              <a:t> </a:t>
            </a:r>
            <a:r>
              <a:rPr lang="en-US" altLang="en-US" sz="1400" dirty="0" smtClean="0"/>
              <a:t>archive, enter the </a:t>
            </a:r>
            <a:r>
              <a:rPr lang="en-US" altLang="en-US" sz="1400" i="1" dirty="0" smtClean="0"/>
              <a:t>IKS01A2</a:t>
            </a:r>
            <a:r>
              <a:rPr lang="en-US" altLang="en-US" sz="1400" dirty="0" smtClean="0"/>
              <a:t> folder and click on the folder of the application you want to flash onto the </a:t>
            </a:r>
            <a:r>
              <a:rPr lang="en-US" altLang="en-US" sz="1400" dirty="0" err="1" smtClean="0"/>
              <a:t>Nucleo</a:t>
            </a:r>
            <a:r>
              <a:rPr lang="en-US" altLang="en-US" sz="1400" dirty="0" smtClean="0"/>
              <a:t> board.</a:t>
            </a:r>
          </a:p>
          <a:p>
            <a:pPr algn="just"/>
            <a:endParaRPr lang="en-US" altLang="en-US" sz="1400" dirty="0" smtClean="0"/>
          </a:p>
          <a:p>
            <a:pPr algn="just"/>
            <a:r>
              <a:rPr lang="en-US" altLang="en-US" sz="1400" dirty="0" smtClean="0"/>
              <a:t>Then enter the </a:t>
            </a:r>
            <a:r>
              <a:rPr lang="en-US" altLang="en-US" sz="1400" i="1" dirty="0" smtClean="0"/>
              <a:t>Binary</a:t>
            </a:r>
            <a:r>
              <a:rPr lang="en-US" altLang="en-US" sz="1400" dirty="0" smtClean="0"/>
              <a:t> folder and copy the .bin file onto your </a:t>
            </a:r>
            <a:r>
              <a:rPr lang="en-US" altLang="en-US" sz="1400" dirty="0" err="1" smtClean="0"/>
              <a:t>Nucleo</a:t>
            </a:r>
            <a:r>
              <a:rPr lang="en-US" altLang="en-US" sz="1400" dirty="0" smtClean="0"/>
              <a:t> board (access your board by clicking on the NODE_L476RG drive)</a:t>
            </a:r>
            <a:endParaRPr lang="en-US" altLang="en-US" sz="1400" dirty="0"/>
          </a:p>
        </p:txBody>
      </p:sp>
      <p:cxnSp>
        <p:nvCxnSpPr>
          <p:cNvPr id="12" name="Connettore 2 11"/>
          <p:cNvCxnSpPr>
            <a:stCxn id="2" idx="1"/>
          </p:cNvCxnSpPr>
          <p:nvPr/>
        </p:nvCxnSpPr>
        <p:spPr>
          <a:xfrm rot="10800000" flipV="1">
            <a:off x="3022060" y="2874354"/>
            <a:ext cx="2846962" cy="770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1174920" y="1770431"/>
            <a:ext cx="601995" cy="126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ttore 2 14"/>
          <p:cNvCxnSpPr/>
          <p:nvPr/>
        </p:nvCxnSpPr>
        <p:spPr>
          <a:xfrm rot="5400000">
            <a:off x="489628" y="2960454"/>
            <a:ext cx="1952015" cy="12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477772" y="4426086"/>
            <a:ext cx="601995" cy="1264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Unicleo_Application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41" y="1104674"/>
            <a:ext cx="6335948" cy="353947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44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201037" y="1950665"/>
            <a:ext cx="2178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 smtClean="0"/>
              <a:t>Run the </a:t>
            </a:r>
            <a:r>
              <a:rPr lang="en-US" altLang="en-US" sz="1200" dirty="0" err="1" smtClean="0"/>
              <a:t>Unicleo</a:t>
            </a:r>
            <a:r>
              <a:rPr lang="en-US" altLang="en-US" sz="1200" dirty="0" smtClean="0"/>
              <a:t>-GUI, select the proper COM port and hit </a:t>
            </a:r>
            <a:r>
              <a:rPr lang="en-US" altLang="en-US" sz="1200" b="1" dirty="0" smtClean="0"/>
              <a:t>Connect</a:t>
            </a:r>
            <a:endParaRPr lang="en-US" altLang="en-US" sz="1200" b="1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434984" y="1299969"/>
            <a:ext cx="611722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45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434984" y="1299969"/>
            <a:ext cx="611722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magine 9" descr="Unicleo_Application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15" y="1119205"/>
            <a:ext cx="6543471" cy="3658780"/>
          </a:xfrm>
          <a:prstGeom prst="rect">
            <a:avLst/>
          </a:prstGeom>
        </p:spPr>
      </p:pic>
      <p:sp>
        <p:nvSpPr>
          <p:cNvPr id="11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372254" y="1309697"/>
            <a:ext cx="554477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46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434984" y="1299969"/>
            <a:ext cx="611722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372254" y="1309697"/>
            <a:ext cx="554477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magine 11" descr="Unicleo_Application_4.PNG"/>
          <p:cNvPicPr>
            <a:picLocks noChangeAspect="1"/>
          </p:cNvPicPr>
          <p:nvPr/>
        </p:nvPicPr>
        <p:blipFill>
          <a:blip r:embed="rId3"/>
          <a:srcRect b="3282"/>
          <a:stretch>
            <a:fillRect/>
          </a:stretch>
        </p:blipFill>
        <p:spPr>
          <a:xfrm>
            <a:off x="3242552" y="1059395"/>
            <a:ext cx="5561255" cy="3655277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201037" y="1950665"/>
            <a:ext cx="2931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 smtClean="0"/>
              <a:t>Click on the icon with the name of the flashed application to </a:t>
            </a:r>
            <a:r>
              <a:rPr lang="en-US" altLang="en-US" sz="1200" b="1" dirty="0" smtClean="0"/>
              <a:t>visualize its HMI</a:t>
            </a:r>
            <a:endParaRPr lang="en-US" altLang="en-US" sz="1200" b="1" dirty="0"/>
          </a:p>
        </p:txBody>
      </p:sp>
      <p:cxnSp>
        <p:nvCxnSpPr>
          <p:cNvPr id="15" name="Connettore 2 14"/>
          <p:cNvCxnSpPr/>
          <p:nvPr/>
        </p:nvCxnSpPr>
        <p:spPr>
          <a:xfrm>
            <a:off x="2963694" y="2289243"/>
            <a:ext cx="479898" cy="4020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Unicleo_Application_5_after_St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994" y="1066254"/>
            <a:ext cx="5101413" cy="373504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Unicleo</a:t>
            </a:r>
            <a:r>
              <a:rPr lang="it-IT" sz="3600" dirty="0" smtClean="0"/>
              <a:t> </a:t>
            </a:r>
            <a:r>
              <a:rPr lang="it-IT" sz="3600" dirty="0" err="1" smtClean="0"/>
              <a:t>gui</a:t>
            </a:r>
            <a:r>
              <a:rPr lang="it-IT" sz="3600" dirty="0" smtClean="0"/>
              <a:t> and </a:t>
            </a:r>
            <a:r>
              <a:rPr lang="it-IT" sz="3600" dirty="0" err="1" smtClean="0"/>
              <a:t>applications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47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1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741903" y="2477017"/>
            <a:ext cx="395593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ttangolo 12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402075" y="2093337"/>
            <a:ext cx="29312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 smtClean="0"/>
              <a:t>You can even visualize additional data</a:t>
            </a:r>
            <a:endParaRPr lang="en-US" altLang="en-US" sz="1200" b="1" dirty="0"/>
          </a:p>
        </p:txBody>
      </p:sp>
      <p:cxnSp>
        <p:nvCxnSpPr>
          <p:cNvPr id="15" name="Connettore 2 14"/>
          <p:cNvCxnSpPr/>
          <p:nvPr/>
        </p:nvCxnSpPr>
        <p:spPr>
          <a:xfrm>
            <a:off x="2905328" y="2308698"/>
            <a:ext cx="810638" cy="1750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con angoli arrotondati 6">
            <a:extLst>
              <a:ext uri="{FF2B5EF4-FFF2-40B4-BE49-F238E27FC236}">
                <a16:creationId xmlns="" xmlns:a16="http://schemas.microsoft.com/office/drawing/2014/main" id="{575F3DE0-32DA-4AEF-AEDC-6EF7B7C4F20E}"/>
              </a:ext>
            </a:extLst>
          </p:cNvPr>
          <p:cNvSpPr/>
          <p:nvPr/>
        </p:nvSpPr>
        <p:spPr>
          <a:xfrm>
            <a:off x="3745146" y="2272736"/>
            <a:ext cx="395593" cy="18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 err="1" smtClean="0"/>
              <a:t>Additional</a:t>
            </a:r>
            <a:r>
              <a:rPr lang="it-IT" sz="3600" dirty="0" smtClean="0"/>
              <a:t> </a:t>
            </a:r>
            <a:r>
              <a:rPr lang="it-IT" sz="3600" dirty="0" err="1" smtClean="0"/>
              <a:t>resources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48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356678" y="1211363"/>
            <a:ext cx="8456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400" dirty="0" smtClean="0"/>
              <a:t>You can find a complete overview of Cube MEMS as well as all the details for the applications contained in the </a:t>
            </a:r>
            <a:r>
              <a:rPr lang="en-US" altLang="en-US" sz="1400" i="1" dirty="0" smtClean="0"/>
              <a:t>Applications.rar</a:t>
            </a:r>
            <a:r>
              <a:rPr lang="en-US" altLang="en-US" sz="1400" dirty="0" smtClean="0"/>
              <a:t> archive in the </a:t>
            </a:r>
            <a:r>
              <a:rPr lang="en-US" altLang="en-US" sz="1400" dirty="0" err="1" smtClean="0"/>
              <a:t>pdf</a:t>
            </a:r>
            <a:r>
              <a:rPr lang="en-US" altLang="en-US" sz="1400" dirty="0" smtClean="0"/>
              <a:t> </a:t>
            </a:r>
            <a:r>
              <a:rPr lang="en-US" altLang="en-US" sz="1400" b="1" dirty="0" smtClean="0"/>
              <a:t>STMicroelectronics.X-CUBE-MEMS1_GettingStarted</a:t>
            </a:r>
            <a:r>
              <a:rPr lang="en-US" altLang="en-US" sz="1400" dirty="0" smtClean="0"/>
              <a:t>.</a:t>
            </a:r>
            <a:endParaRPr lang="en-US" altLang="en-US" sz="1400" b="1" dirty="0"/>
          </a:p>
        </p:txBody>
      </p:sp>
      <p:sp>
        <p:nvSpPr>
          <p:cNvPr id="12" name="Rettangolo 11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327495" y="2083610"/>
            <a:ext cx="84565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400" dirty="0" smtClean="0"/>
              <a:t>You can find a complete overview of the </a:t>
            </a:r>
            <a:r>
              <a:rPr lang="en-US" altLang="en-US" sz="1400" dirty="0" err="1" smtClean="0"/>
              <a:t>Unicleo</a:t>
            </a:r>
            <a:r>
              <a:rPr lang="en-US" altLang="en-US" sz="1400" dirty="0" smtClean="0"/>
              <a:t>-GUI in the </a:t>
            </a:r>
            <a:r>
              <a:rPr lang="en-US" altLang="en-US" sz="1400" dirty="0" err="1" smtClean="0"/>
              <a:t>pdf</a:t>
            </a:r>
            <a:r>
              <a:rPr lang="en-US" altLang="en-US" sz="1400" dirty="0" smtClean="0"/>
              <a:t> </a:t>
            </a:r>
            <a:r>
              <a:rPr lang="en-US" altLang="en-US" sz="1400" b="1" dirty="0" smtClean="0"/>
              <a:t>dm00337036</a:t>
            </a:r>
            <a:endParaRPr lang="en-US" altLang="en-US" sz="1400" b="1" dirty="0"/>
          </a:p>
        </p:txBody>
      </p:sp>
      <p:sp>
        <p:nvSpPr>
          <p:cNvPr id="17" name="Rettangolo 16">
            <a:extLst>
              <a:ext uri="{FF2B5EF4-FFF2-40B4-BE49-F238E27FC236}">
                <a16:creationId xmlns="" xmlns:a16="http://schemas.microsoft.com/office/drawing/2014/main" id="{EDA384FA-98B6-4870-A0F7-24C5B3DBDF16}"/>
              </a:ext>
            </a:extLst>
          </p:cNvPr>
          <p:cNvSpPr/>
          <p:nvPr/>
        </p:nvSpPr>
        <p:spPr>
          <a:xfrm>
            <a:off x="382619" y="2871550"/>
            <a:ext cx="84565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400" b="1" dirty="0" smtClean="0"/>
              <a:t>This two </a:t>
            </a:r>
            <a:r>
              <a:rPr lang="en-US" altLang="en-US" sz="1400" b="1" dirty="0" err="1" smtClean="0"/>
              <a:t>pdf</a:t>
            </a:r>
            <a:r>
              <a:rPr lang="en-US" altLang="en-US" sz="1400" b="1" dirty="0" smtClean="0"/>
              <a:t> as well as all the file mentioned in these slides are contained in the drive folder:</a:t>
            </a:r>
          </a:p>
          <a:p>
            <a:pPr algn="just"/>
            <a:endParaRPr lang="en-US" altLang="en-US" sz="1400" b="1" dirty="0" smtClean="0"/>
          </a:p>
          <a:p>
            <a:pPr algn="just"/>
            <a:r>
              <a:rPr lang="en-US" sz="1400" dirty="0" smtClean="0">
                <a:solidFill>
                  <a:srgbClr val="222222"/>
                </a:solidFill>
                <a:hlinkClick r:id="rId3"/>
              </a:rPr>
              <a:t>https://drive.google.com/drive/folders/1BfbaYt5Bvy6v2NRF1YHlKbplc5kHMwEZ?usp=sharing</a:t>
            </a:r>
            <a:endParaRPr lang="en-US" sz="1400" dirty="0" smtClean="0">
              <a:solidFill>
                <a:srgbClr val="222222"/>
              </a:solidFill>
            </a:endParaRPr>
          </a:p>
          <a:p>
            <a:pPr algn="just"/>
            <a:endParaRPr lang="en-US" altLang="en-US" sz="1400" b="1" dirty="0" smtClean="0">
              <a:solidFill>
                <a:srgbClr val="222222"/>
              </a:solidFill>
            </a:endParaRPr>
          </a:p>
          <a:p>
            <a:pPr algn="just"/>
            <a:endParaRPr lang="en-US" altLang="en-US" sz="1400" b="1" dirty="0" smtClean="0">
              <a:solidFill>
                <a:srgbClr val="222222"/>
              </a:solidFill>
            </a:endParaRPr>
          </a:p>
          <a:p>
            <a:pPr algn="just"/>
            <a:endParaRPr lang="en-US" altLang="en-US" sz="1400" b="1" u="sng" dirty="0" smtClean="0"/>
          </a:p>
          <a:p>
            <a:pPr algn="just"/>
            <a:endParaRPr lang="en-US" altLang="en-US" sz="1400" b="1" dirty="0" smtClean="0"/>
          </a:p>
          <a:p>
            <a:pPr algn="just"/>
            <a:endParaRPr lang="en-US" altLang="en-US" sz="1400" b="1" dirty="0"/>
          </a:p>
        </p:txBody>
      </p:sp>
    </p:spTree>
    <p:extLst>
      <p:ext uri="{BB962C8B-B14F-4D97-AF65-F5344CB8AC3E}">
        <p14:creationId xmlns="" xmlns:p14="http://schemas.microsoft.com/office/powerpoint/2010/main" val="344331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ntroduction-to-I2C-Single-Master-Single-Sla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06" y="2565842"/>
            <a:ext cx="2247621" cy="1101335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63778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STM32 </a:t>
            </a:r>
            <a:r>
              <a:rPr lang="it-IT" sz="3600" dirty="0" smtClean="0"/>
              <a:t>I2C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5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11" name="Rectangle 8">
            <a:extLst>
              <a:ext uri="{FF2B5EF4-FFF2-40B4-BE49-F238E27FC236}">
                <a16:creationId xmlns="" xmlns:a16="http://schemas.microsoft.com/office/drawing/2014/main" id="{117A0AC5-0978-4DC3-B996-81F2568E4F85}"/>
              </a:ext>
            </a:extLst>
          </p:cNvPr>
          <p:cNvSpPr txBox="1">
            <a:spLocks noChangeArrowheads="1"/>
          </p:cNvSpPr>
          <p:nvPr/>
        </p:nvSpPr>
        <p:spPr>
          <a:xfrm>
            <a:off x="890963" y="1195001"/>
            <a:ext cx="7448573" cy="167331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dirty="0" smtClean="0">
                <a:solidFill>
                  <a:srgbClr val="222222"/>
                </a:solidFill>
                <a:latin typeface="+mj-lt"/>
              </a:rPr>
              <a:t>Inter Integrated Circuit </a:t>
            </a:r>
            <a:r>
              <a:rPr lang="en-US" sz="1400" dirty="0" smtClean="0">
                <a:solidFill>
                  <a:srgbClr val="222222"/>
                </a:solidFill>
                <a:latin typeface="+mj-lt"/>
              </a:rPr>
              <a:t>(</a:t>
            </a:r>
            <a:r>
              <a:rPr lang="en-US" sz="1400" b="1" dirty="0" smtClean="0">
                <a:solidFill>
                  <a:srgbClr val="222222"/>
                </a:solidFill>
                <a:latin typeface="+mj-lt"/>
              </a:rPr>
              <a:t>I2C</a:t>
            </a:r>
            <a:r>
              <a:rPr lang="en-US" sz="1400" dirty="0" smtClean="0">
                <a:solidFill>
                  <a:srgbClr val="222222"/>
                </a:solidFill>
                <a:latin typeface="+mj-lt"/>
              </a:rPr>
              <a:t>) 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is a </a:t>
            </a:r>
            <a:r>
              <a:rPr lang="en-US" sz="1400" dirty="0" smtClean="0">
                <a:solidFill>
                  <a:srgbClr val="222222"/>
                </a:solidFill>
                <a:latin typeface="+mj-lt"/>
              </a:rPr>
              <a:t>serial communication protocol for exchanging data between a </a:t>
            </a:r>
            <a:r>
              <a:rPr lang="en-US" sz="1400" b="1" dirty="0" smtClean="0">
                <a:solidFill>
                  <a:srgbClr val="222222"/>
                </a:solidFill>
                <a:latin typeface="+mj-lt"/>
              </a:rPr>
              <a:t>master</a:t>
            </a:r>
            <a:r>
              <a:rPr lang="en-US" sz="1400" dirty="0" smtClean="0">
                <a:solidFill>
                  <a:srgbClr val="222222"/>
                </a:solidFill>
                <a:latin typeface="+mj-lt"/>
              </a:rPr>
              <a:t> and one or more </a:t>
            </a:r>
            <a:r>
              <a:rPr lang="en-US" sz="1400" b="1" dirty="0" smtClean="0">
                <a:solidFill>
                  <a:srgbClr val="222222"/>
                </a:solidFill>
                <a:latin typeface="+mj-lt"/>
              </a:rPr>
              <a:t>slaves</a:t>
            </a:r>
            <a:r>
              <a:rPr lang="en-US" sz="1400" dirty="0" smtClean="0">
                <a:solidFill>
                  <a:srgbClr val="222222"/>
                </a:solidFill>
                <a:latin typeface="+mj-lt"/>
              </a:rPr>
              <a:t>.</a:t>
            </a:r>
            <a:r>
              <a:rPr lang="en-US" sz="1400" dirty="0">
                <a:solidFill>
                  <a:srgbClr val="222222"/>
                </a:solidFill>
                <a:latin typeface="+mj-lt"/>
              </a:rPr>
              <a:t> </a:t>
            </a:r>
          </a:p>
          <a:p>
            <a:pPr marL="0" indent="0" algn="just">
              <a:buNone/>
            </a:pPr>
            <a:r>
              <a:rPr lang="en-US" sz="1400" dirty="0"/>
              <a:t>The </a:t>
            </a:r>
            <a:r>
              <a:rPr lang="en-US" sz="1400" b="1" dirty="0" smtClean="0"/>
              <a:t>I2C </a:t>
            </a:r>
            <a:r>
              <a:rPr lang="en-US" sz="1400" dirty="0" smtClean="0"/>
              <a:t>allows for </a:t>
            </a:r>
            <a:r>
              <a:rPr lang="en-US" sz="1400" b="1" dirty="0" smtClean="0"/>
              <a:t>synchronous communication </a:t>
            </a:r>
            <a:r>
              <a:rPr lang="en-US" sz="1400" dirty="0" smtClean="0"/>
              <a:t>thanks to a line reserved for the clock signal (</a:t>
            </a:r>
            <a:r>
              <a:rPr lang="en-US" sz="1400" b="1" dirty="0" smtClean="0"/>
              <a:t>SCL – Serial Clock</a:t>
            </a:r>
            <a:r>
              <a:rPr lang="en-US" sz="1400" dirty="0" smtClean="0"/>
              <a:t>).</a:t>
            </a:r>
            <a:r>
              <a:rPr lang="en-US" sz="1400" b="1" dirty="0" smtClean="0"/>
              <a:t> </a:t>
            </a:r>
            <a:r>
              <a:rPr lang="en-US" sz="1400" dirty="0" smtClean="0"/>
              <a:t>Data are exchanged through a second line called </a:t>
            </a:r>
            <a:r>
              <a:rPr lang="en-US" sz="1400" b="1" dirty="0" smtClean="0"/>
              <a:t>SDA – Serial Data. </a:t>
            </a:r>
          </a:p>
          <a:p>
            <a:pPr marL="0" indent="0" algn="just">
              <a:buNone/>
            </a:pPr>
            <a:r>
              <a:rPr lang="en-US" sz="1400" b="1" dirty="0" smtClean="0"/>
              <a:t>Addressing is done with a single line by using the address slave.</a:t>
            </a:r>
            <a:endParaRPr lang="en-US" sz="1400" b="1" dirty="0"/>
          </a:p>
        </p:txBody>
      </p:sp>
      <p:pic>
        <p:nvPicPr>
          <p:cNvPr id="10" name="Immagine 9" descr="Introduction-to-I2C-Message-Frame-and-Bit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472" y="3552812"/>
            <a:ext cx="5181599" cy="13075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83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Update_CubeMX_9.PNG"/>
          <p:cNvPicPr>
            <a:picLocks noChangeAspect="1"/>
          </p:cNvPicPr>
          <p:nvPr/>
        </p:nvPicPr>
        <p:blipFill>
          <a:blip r:embed="rId3"/>
          <a:srcRect r="13787"/>
          <a:stretch>
            <a:fillRect/>
          </a:stretch>
        </p:blipFill>
        <p:spPr>
          <a:xfrm>
            <a:off x="2885873" y="1062640"/>
            <a:ext cx="5920902" cy="371912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STM32 </a:t>
            </a:r>
            <a:r>
              <a:rPr lang="it-IT" sz="3600" dirty="0" smtClean="0"/>
              <a:t>i2c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6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27E127F8-4755-44DD-BF1D-82D80937F888}"/>
              </a:ext>
            </a:extLst>
          </p:cNvPr>
          <p:cNvSpPr txBox="1">
            <a:spLocks noChangeArrowheads="1"/>
          </p:cNvSpPr>
          <p:nvPr/>
        </p:nvSpPr>
        <p:spPr>
          <a:xfrm>
            <a:off x="692983" y="1765146"/>
            <a:ext cx="2160464" cy="2065461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Tx/>
              <a:buNone/>
            </a:pPr>
            <a:r>
              <a:rPr lang="en-US" altLang="en-US" sz="1600" dirty="0" smtClean="0"/>
              <a:t>Pin PB8 and PB9 can be multiplexed to the SCL and SDA lines.</a:t>
            </a:r>
            <a:endParaRPr lang="en-US" altLang="en-US" sz="1600" dirty="0"/>
          </a:p>
          <a:p>
            <a:pPr marL="0" indent="0">
              <a:buFontTx/>
              <a:buNone/>
            </a:pPr>
            <a:endParaRPr lang="en-US" altLang="en-US" sz="1600" dirty="0"/>
          </a:p>
          <a:p>
            <a:pPr marL="0" indent="0">
              <a:buFontTx/>
              <a:buNone/>
            </a:pPr>
            <a:r>
              <a:rPr lang="en-US" altLang="en-US" sz="1600" dirty="0" smtClean="0"/>
              <a:t>PB8 </a:t>
            </a:r>
            <a:r>
              <a:rPr lang="en-US" altLang="en-US" sz="1600" dirty="0"/>
              <a:t>= </a:t>
            </a:r>
            <a:r>
              <a:rPr lang="en-US" altLang="en-US" sz="1600" dirty="0" smtClean="0"/>
              <a:t>I2C SCL</a:t>
            </a:r>
            <a:endParaRPr lang="en-US" altLang="en-US" sz="1600" dirty="0"/>
          </a:p>
          <a:p>
            <a:pPr marL="0" indent="0">
              <a:buFontTx/>
              <a:buNone/>
            </a:pPr>
            <a:r>
              <a:rPr lang="en-US" altLang="en-US" sz="1600" dirty="0" smtClean="0"/>
              <a:t>PB9 </a:t>
            </a:r>
            <a:r>
              <a:rPr lang="en-US" altLang="en-US" sz="1600" dirty="0"/>
              <a:t>= </a:t>
            </a:r>
            <a:r>
              <a:rPr lang="en-US" altLang="en-US" sz="1600" dirty="0" smtClean="0"/>
              <a:t>I2C SDA</a:t>
            </a:r>
            <a:endParaRPr lang="it-IT" altLang="en-US" sz="1600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6089515" y="1520105"/>
            <a:ext cx="158687" cy="8145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tangolo con angoli arrotondati 10">
            <a:extLst>
              <a:ext uri="{FF2B5EF4-FFF2-40B4-BE49-F238E27FC236}">
                <a16:creationId xmlns="" xmlns:a16="http://schemas.microsoft.com/office/drawing/2014/main" id="{72F2F465-9484-4C3F-A5F7-D8819DA92AFA}"/>
              </a:ext>
            </a:extLst>
          </p:cNvPr>
          <p:cNvSpPr/>
          <p:nvPr/>
        </p:nvSpPr>
        <p:spPr>
          <a:xfrm>
            <a:off x="6248402" y="1516863"/>
            <a:ext cx="145914" cy="8145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7737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508635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STM32 USART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7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377E9F41-2706-486A-9ADD-15E31667DC15}"/>
              </a:ext>
            </a:extLst>
          </p:cNvPr>
          <p:cNvSpPr txBox="1">
            <a:spLocks noChangeArrowheads="1"/>
          </p:cNvSpPr>
          <p:nvPr/>
        </p:nvSpPr>
        <p:spPr>
          <a:xfrm>
            <a:off x="321276" y="1767133"/>
            <a:ext cx="2849941" cy="136729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en-US" sz="1600" dirty="0" smtClean="0"/>
              <a:t>I2C parameters </a:t>
            </a:r>
            <a:r>
              <a:rPr lang="en-US" altLang="en-US" sz="1600" dirty="0"/>
              <a:t>can be configured as always using CubeMX. </a:t>
            </a:r>
            <a:endParaRPr lang="en-US" altLang="en-US" sz="1600" dirty="0" smtClean="0"/>
          </a:p>
          <a:p>
            <a:pPr marL="0" indent="0">
              <a:buFontTx/>
              <a:buNone/>
            </a:pPr>
            <a:r>
              <a:rPr lang="en-US" altLang="en-US" sz="1600" dirty="0" smtClean="0"/>
              <a:t>As a first step, set </a:t>
            </a:r>
            <a:r>
              <a:rPr lang="en-US" altLang="en-US" sz="1600" b="1" dirty="0" smtClean="0"/>
              <a:t>I2C</a:t>
            </a:r>
            <a:r>
              <a:rPr lang="en-US" altLang="en-US" sz="1600" dirty="0" smtClean="0"/>
              <a:t> as the </a:t>
            </a:r>
            <a:r>
              <a:rPr lang="en-US" altLang="en-US" sz="1600" b="1" dirty="0" smtClean="0"/>
              <a:t>I2C1 mode</a:t>
            </a:r>
            <a:r>
              <a:rPr lang="en-US" altLang="en-US" sz="1600" dirty="0" smtClean="0"/>
              <a:t>. We will come back later on this.</a:t>
            </a:r>
            <a:endParaRPr lang="it-IT" altLang="en-US" sz="1600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="" xmlns:a16="http://schemas.microsoft.com/office/drawing/2014/main" id="{16D5BBC8-B686-4904-BFC1-1E12D643FA17}"/>
              </a:ext>
            </a:extLst>
          </p:cNvPr>
          <p:cNvSpPr/>
          <p:nvPr/>
        </p:nvSpPr>
        <p:spPr>
          <a:xfrm>
            <a:off x="5236163" y="2925922"/>
            <a:ext cx="3507101" cy="5643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="" xmlns:a16="http://schemas.microsoft.com/office/drawing/2014/main" id="{7104A320-A4B9-4004-A6CB-D7EE3A2E2A37}"/>
              </a:ext>
            </a:extLst>
          </p:cNvPr>
          <p:cNvSpPr/>
          <p:nvPr/>
        </p:nvSpPr>
        <p:spPr>
          <a:xfrm>
            <a:off x="4084527" y="3453769"/>
            <a:ext cx="993966" cy="2282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="" xmlns:a16="http://schemas.microsoft.com/office/drawing/2014/main" id="{5490B451-83D6-4A22-B81B-61DA780C585E}"/>
              </a:ext>
            </a:extLst>
          </p:cNvPr>
          <p:cNvSpPr/>
          <p:nvPr/>
        </p:nvSpPr>
        <p:spPr>
          <a:xfrm>
            <a:off x="5237846" y="1274052"/>
            <a:ext cx="3390327" cy="2494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magine 11" descr="Update_CubeMX_10.png"/>
          <p:cNvPicPr>
            <a:picLocks noChangeAspect="1"/>
          </p:cNvPicPr>
          <p:nvPr/>
        </p:nvPicPr>
        <p:blipFill>
          <a:blip r:embed="rId3"/>
          <a:srcRect t="10840" b="9542"/>
          <a:stretch>
            <a:fillRect/>
          </a:stretch>
        </p:blipFill>
        <p:spPr>
          <a:xfrm>
            <a:off x="3223497" y="1083019"/>
            <a:ext cx="5620263" cy="35797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1448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6;p16"/>
          <p:cNvSpPr txBox="1">
            <a:spLocks/>
          </p:cNvSpPr>
          <p:nvPr/>
        </p:nvSpPr>
        <p:spPr>
          <a:xfrm>
            <a:off x="409074" y="1991389"/>
            <a:ext cx="8361947" cy="87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X-NUCLEO-IKS01A2</a:t>
            </a:r>
            <a:endParaRPr kumimoji="0" lang="it-IT" sz="2400" b="0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556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="" xmlns:a16="http://schemas.microsoft.com/office/drawing/2014/main" id="{BA160C70-9FA6-4ED0-9974-FBF905CA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59" y="514350"/>
            <a:ext cx="8427309" cy="508635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defRPr/>
            </a:pPr>
            <a:r>
              <a:rPr lang="it-IT" sz="3600" dirty="0" smtClean="0"/>
              <a:t>X-NUCLEO-IKS01A2</a:t>
            </a:r>
            <a:endParaRPr lang="it-IT" sz="1600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="" xmlns:a16="http://schemas.microsoft.com/office/drawing/2014/main" id="{F7768EE7-B530-46F9-8644-80E9D37C52E5}"/>
              </a:ext>
            </a:extLst>
          </p:cNvPr>
          <p:cNvSpPr txBox="1">
            <a:spLocks/>
          </p:cNvSpPr>
          <p:nvPr/>
        </p:nvSpPr>
        <p:spPr>
          <a:xfrm>
            <a:off x="8017232" y="4693707"/>
            <a:ext cx="7704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solidFill>
                <a:srgbClr val="4590B8"/>
              </a:solidFill>
            </a:endParaRPr>
          </a:p>
          <a:p>
            <a:fld id="{3A28D914-0410-426A-AD04-87C28022A739}" type="slidenum">
              <a:rPr lang="it-IT" smtClean="0">
                <a:solidFill>
                  <a:srgbClr val="4590B8"/>
                </a:solidFill>
              </a:rPr>
              <a:pPr/>
              <a:t>9</a:t>
            </a:fld>
            <a:endParaRPr lang="it-IT" dirty="0">
              <a:solidFill>
                <a:srgbClr val="4590B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="" xmlns:a16="http://schemas.microsoft.com/office/drawing/2014/main" id="{B910AABE-0EB4-4E17-9B1B-0D5FBBB7854F}"/>
              </a:ext>
            </a:extLst>
          </p:cNvPr>
          <p:cNvSpPr txBox="1">
            <a:spLocks noChangeArrowheads="1"/>
          </p:cNvSpPr>
          <p:nvPr/>
        </p:nvSpPr>
        <p:spPr>
          <a:xfrm>
            <a:off x="1063958" y="2477852"/>
            <a:ext cx="3495228" cy="95069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ct val="0"/>
              </a:spcBef>
              <a:buClr>
                <a:schemeClr val="tx1"/>
              </a:buClr>
              <a:buFont typeface="+mj-lt"/>
              <a:buAutoNum type="arabicPeriod" startAt="2"/>
            </a:pPr>
            <a:endParaRPr lang="it-IT" altLang="en-US" sz="2000" dirty="0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CD63A7C0-44F8-4957-8625-4973E22472E3}"/>
              </a:ext>
            </a:extLst>
          </p:cNvPr>
          <p:cNvSpPr txBox="1">
            <a:spLocks noChangeArrowheads="1"/>
          </p:cNvSpPr>
          <p:nvPr/>
        </p:nvSpPr>
        <p:spPr>
          <a:xfrm>
            <a:off x="343710" y="1228802"/>
            <a:ext cx="4552545" cy="3416980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40000"/>
              </a:lnSpc>
              <a:buNone/>
            </a:pPr>
            <a:r>
              <a:rPr lang="en-US" sz="1400" dirty="0" smtClean="0"/>
              <a:t>The X-NUCLEO-IKS01A2 is a motion MEMS and</a:t>
            </a:r>
          </a:p>
          <a:p>
            <a:pPr>
              <a:lnSpc>
                <a:spcPct val="40000"/>
              </a:lnSpc>
              <a:buNone/>
            </a:pPr>
            <a:r>
              <a:rPr lang="en-US" sz="1400" dirty="0" smtClean="0"/>
              <a:t>environmental sensor evaluation board system.</a:t>
            </a:r>
            <a:endParaRPr lang="en-US" altLang="en-US" sz="1400" dirty="0"/>
          </a:p>
          <a:p>
            <a:r>
              <a:rPr lang="it-IT" sz="1400" b="1" dirty="0" smtClean="0"/>
              <a:t>LSM6DSL : </a:t>
            </a:r>
            <a:r>
              <a:rPr lang="it-IT" sz="1400" dirty="0" smtClean="0"/>
              <a:t>MEMS 3D </a:t>
            </a:r>
            <a:r>
              <a:rPr lang="it-IT" sz="1400" dirty="0" err="1" smtClean="0"/>
              <a:t>accelerometer</a:t>
            </a:r>
            <a:r>
              <a:rPr lang="it-IT" sz="1400" dirty="0" smtClean="0"/>
              <a:t> (±2/±4/±8/±16 g) + 3D </a:t>
            </a:r>
            <a:r>
              <a:rPr lang="it-IT" sz="1400" dirty="0" err="1" smtClean="0"/>
              <a:t>gyroscope</a:t>
            </a:r>
            <a:r>
              <a:rPr lang="it-IT" sz="1400" dirty="0" smtClean="0"/>
              <a:t> (±125/±245/±500/±1000/±2000 </a:t>
            </a:r>
            <a:r>
              <a:rPr lang="it-IT" sz="1400" dirty="0" err="1" smtClean="0"/>
              <a:t>dps</a:t>
            </a:r>
            <a:r>
              <a:rPr lang="it-IT" sz="1400" dirty="0" smtClean="0"/>
              <a:t>)</a:t>
            </a:r>
          </a:p>
          <a:p>
            <a:r>
              <a:rPr lang="it-IT" sz="1400" b="1" dirty="0" smtClean="0"/>
              <a:t>LSM303AGR : </a:t>
            </a:r>
            <a:r>
              <a:rPr lang="en-US" sz="1400" dirty="0" smtClean="0"/>
              <a:t>MEMS 3D magnetometer (±50 gauss) + MEMS 3D accelerometer (±2/±4/±8/±16 g)</a:t>
            </a:r>
          </a:p>
          <a:p>
            <a:r>
              <a:rPr lang="it-IT" sz="1400" b="1" dirty="0" smtClean="0"/>
              <a:t>LPS22HB : </a:t>
            </a:r>
            <a:r>
              <a:rPr lang="it-IT" sz="1400" dirty="0" smtClean="0"/>
              <a:t>MEMS </a:t>
            </a:r>
            <a:r>
              <a:rPr lang="it-IT" sz="1400" dirty="0" err="1" smtClean="0"/>
              <a:t>pressure</a:t>
            </a:r>
            <a:r>
              <a:rPr lang="it-IT" sz="1400" dirty="0" smtClean="0"/>
              <a:t> </a:t>
            </a:r>
            <a:r>
              <a:rPr lang="it-IT" sz="1400" dirty="0" err="1" smtClean="0"/>
              <a:t>sensor</a:t>
            </a:r>
            <a:r>
              <a:rPr lang="it-IT" sz="1400" dirty="0" smtClean="0"/>
              <a:t>, 260-1260 </a:t>
            </a:r>
            <a:r>
              <a:rPr lang="it-IT" sz="1400" dirty="0" err="1" smtClean="0"/>
              <a:t>hPa</a:t>
            </a:r>
            <a:r>
              <a:rPr lang="it-IT" sz="1400" dirty="0" smtClean="0"/>
              <a:t> </a:t>
            </a:r>
            <a:r>
              <a:rPr lang="it-IT" sz="1400" dirty="0" err="1" smtClean="0"/>
              <a:t>absolute</a:t>
            </a:r>
            <a:r>
              <a:rPr lang="it-IT" sz="1400" dirty="0" smtClean="0"/>
              <a:t> </a:t>
            </a:r>
            <a:r>
              <a:rPr lang="it-IT" sz="1400" dirty="0" err="1" smtClean="0"/>
              <a:t>digital</a:t>
            </a:r>
            <a:r>
              <a:rPr lang="it-IT" sz="1400" dirty="0" smtClean="0"/>
              <a:t> output </a:t>
            </a:r>
            <a:r>
              <a:rPr lang="it-IT" sz="1400" dirty="0" err="1" smtClean="0"/>
              <a:t>barometer</a:t>
            </a:r>
            <a:endParaRPr lang="it-IT" sz="1400" dirty="0" smtClean="0"/>
          </a:p>
          <a:p>
            <a:r>
              <a:rPr lang="it-IT" sz="1400" b="1" dirty="0" smtClean="0"/>
              <a:t>HTS221 : </a:t>
            </a:r>
            <a:r>
              <a:rPr lang="en-US" sz="1400" b="1" dirty="0" smtClean="0"/>
              <a:t>Capacitive digital relative humidity and temperature</a:t>
            </a:r>
          </a:p>
          <a:p>
            <a:r>
              <a:rPr lang="it-IT" sz="1400" b="1" dirty="0" smtClean="0"/>
              <a:t>DIL 24-pin : </a:t>
            </a:r>
            <a:r>
              <a:rPr lang="en-US" sz="1400" dirty="0" smtClean="0"/>
              <a:t>Socket available for additional MEMS adapters and other sensors (UV index)</a:t>
            </a:r>
            <a:endParaRPr lang="en-US" altLang="en-US" sz="1400" b="1" dirty="0"/>
          </a:p>
        </p:txBody>
      </p:sp>
      <p:pic>
        <p:nvPicPr>
          <p:cNvPr id="7" name="Immagine 6" descr="IKS01A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65" y="1222457"/>
            <a:ext cx="3552871" cy="35773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10618070"/>
      </p:ext>
    </p:extLst>
  </p:cSld>
  <p:clrMapOvr>
    <a:masterClrMapping/>
  </p:clrMapOvr>
</p:sld>
</file>

<file path=ppt/theme/theme1.xml><?xml version="1.0" encoding="utf-8"?>
<a:theme xmlns:a="http://schemas.openxmlformats.org/drawingml/2006/main" name="UniTn">
  <a:themeElements>
    <a:clrScheme name="Dividend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i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UniTn</Template>
  <TotalTime>3782</TotalTime>
  <Words>977</Words>
  <Application>Microsoft Office PowerPoint</Application>
  <PresentationFormat>Presentazione su schermo (16:9)</PresentationFormat>
  <Paragraphs>259</Paragraphs>
  <Slides>48</Slides>
  <Notes>40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49" baseType="lpstr">
      <vt:lpstr>UniTn</vt:lpstr>
      <vt:lpstr>Diapositiva 1</vt:lpstr>
      <vt:lpstr> USART</vt:lpstr>
      <vt:lpstr>Preliminary downloads</vt:lpstr>
      <vt:lpstr> USART</vt:lpstr>
      <vt:lpstr>STM32 I2C</vt:lpstr>
      <vt:lpstr>STM32 i2c</vt:lpstr>
      <vt:lpstr>STM32 USART</vt:lpstr>
      <vt:lpstr>Diapositiva 8</vt:lpstr>
      <vt:lpstr>X-NUCLEO-IKS01A2</vt:lpstr>
      <vt:lpstr> ADC</vt:lpstr>
      <vt:lpstr>X-cube-mems1</vt:lpstr>
      <vt:lpstr>X-cube-mems1 - installation</vt:lpstr>
      <vt:lpstr>X-cube-mems1 - installation</vt:lpstr>
      <vt:lpstr>X-cube-mems1 - installation</vt:lpstr>
      <vt:lpstr>X-cube-mems1 - installation</vt:lpstr>
      <vt:lpstr>X-cube-mems1 - installation</vt:lpstr>
      <vt:lpstr>X-cube-mems1 – unicleo gui</vt:lpstr>
      <vt:lpstr>X-cube-mems1 – unicleo gui</vt:lpstr>
      <vt:lpstr>X-cube-mems1 – unicleo gui</vt:lpstr>
      <vt:lpstr> ADC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Iks01a2 – data log terminal</vt:lpstr>
      <vt:lpstr> ADC</vt:lpstr>
      <vt:lpstr>6d orientation estimator</vt:lpstr>
      <vt:lpstr>6d orientation estimator</vt:lpstr>
      <vt:lpstr> ADC</vt:lpstr>
      <vt:lpstr>Unicleo gui and applications</vt:lpstr>
      <vt:lpstr>Unicleo gui and applications</vt:lpstr>
      <vt:lpstr>Unicleo gui and applications</vt:lpstr>
      <vt:lpstr>Unicleo gui and applications</vt:lpstr>
      <vt:lpstr>Unicleo gui and applications</vt:lpstr>
      <vt:lpstr>Unicleo gui and applications</vt:lpstr>
      <vt:lpstr>Unicleo gui and applications</vt:lpstr>
      <vt:lpstr>Additional 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LAB05 - USART&amp;ADC</dc:title>
  <dc:creator>Nardello, Matteo</dc:creator>
  <cp:lastModifiedBy>PC</cp:lastModifiedBy>
  <cp:revision>184</cp:revision>
  <dcterms:created xsi:type="dcterms:W3CDTF">2018-10-11T11:45:59Z</dcterms:created>
  <dcterms:modified xsi:type="dcterms:W3CDTF">2021-06-02T11:25:51Z</dcterms:modified>
</cp:coreProperties>
</file>